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 id="2147483660" r:id="rId2"/>
    <p:sldMasterId id="2147483672" r:id="rId3"/>
  </p:sldMasterIdLst>
  <p:sldIdLst>
    <p:sldId id="299" r:id="rId4"/>
    <p:sldId id="263" r:id="rId5"/>
    <p:sldId id="264" r:id="rId6"/>
    <p:sldId id="265" r:id="rId7"/>
    <p:sldId id="266" r:id="rId8"/>
    <p:sldId id="267" r:id="rId9"/>
    <p:sldId id="278" r:id="rId10"/>
    <p:sldId id="279" r:id="rId11"/>
    <p:sldId id="297" r:id="rId12"/>
    <p:sldId id="295" r:id="rId13"/>
    <p:sldId id="277" r:id="rId14"/>
    <p:sldId id="272" r:id="rId15"/>
    <p:sldId id="280" r:id="rId16"/>
    <p:sldId id="281" r:id="rId17"/>
    <p:sldId id="282" r:id="rId18"/>
    <p:sldId id="283" r:id="rId19"/>
    <p:sldId id="284" r:id="rId20"/>
    <p:sldId id="285" r:id="rId21"/>
    <p:sldId id="292" r:id="rId22"/>
    <p:sldId id="293" r:id="rId23"/>
    <p:sldId id="286" r:id="rId24"/>
    <p:sldId id="303" r:id="rId25"/>
    <p:sldId id="287" r:id="rId26"/>
    <p:sldId id="301" r:id="rId27"/>
    <p:sldId id="300" r:id="rId28"/>
    <p:sldId id="294" r:id="rId29"/>
    <p:sldId id="288" r:id="rId30"/>
    <p:sldId id="289" r:id="rId31"/>
    <p:sldId id="304" r:id="rId32"/>
    <p:sldId id="290" r:id="rId33"/>
    <p:sldId id="291" r:id="rId34"/>
    <p:sldId id="296" r:id="rId35"/>
  </p:sldIdLst>
  <p:sldSz cx="12192000" cy="6858000"/>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2759" autoAdjust="0"/>
    <p:restoredTop sz="94660"/>
  </p:normalViewPr>
  <p:slideViewPr>
    <p:cSldViewPr snapToGrid="0">
      <p:cViewPr varScale="1">
        <p:scale>
          <a:sx n="91" d="100"/>
          <a:sy n="91" d="100"/>
        </p:scale>
        <p:origin x="-114" y="-66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ar-IQ"/>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ar-IQ"/>
          </a:p>
        </p:txBody>
      </p:sp>
      <p:sp>
        <p:nvSpPr>
          <p:cNvPr id="4" name="Date Placeholder 3"/>
          <p:cNvSpPr>
            <a:spLocks noGrp="1"/>
          </p:cNvSpPr>
          <p:nvPr>
            <p:ph type="dt" sz="half" idx="10"/>
          </p:nvPr>
        </p:nvSpPr>
        <p:spPr/>
        <p:txBody>
          <a:bodyPr/>
          <a:lstStyle/>
          <a:p>
            <a:fld id="{DE5A7FF4-F951-4167-B029-3A7B4DF7FFF6}" type="datetimeFigureOut">
              <a:rPr lang="ar-IQ" smtClean="0"/>
              <a:t>04/05/1442</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AACDD82B-5988-4546-8546-9ACEDDB2727D}" type="slidenum">
              <a:rPr lang="ar-IQ" smtClean="0"/>
              <a:t>‹#›</a:t>
            </a:fld>
            <a:endParaRPr lang="ar-IQ"/>
          </a:p>
        </p:txBody>
      </p:sp>
    </p:spTree>
    <p:extLst>
      <p:ext uri="{BB962C8B-B14F-4D97-AF65-F5344CB8AC3E}">
        <p14:creationId xmlns:p14="http://schemas.microsoft.com/office/powerpoint/2010/main" val="28992659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DE5A7FF4-F951-4167-B029-3A7B4DF7FFF6}" type="datetimeFigureOut">
              <a:rPr lang="ar-IQ" smtClean="0"/>
              <a:t>04/05/1442</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AACDD82B-5988-4546-8546-9ACEDDB2727D}" type="slidenum">
              <a:rPr lang="ar-IQ" smtClean="0"/>
              <a:t>‹#›</a:t>
            </a:fld>
            <a:endParaRPr lang="ar-IQ"/>
          </a:p>
        </p:txBody>
      </p:sp>
    </p:spTree>
    <p:extLst>
      <p:ext uri="{BB962C8B-B14F-4D97-AF65-F5344CB8AC3E}">
        <p14:creationId xmlns:p14="http://schemas.microsoft.com/office/powerpoint/2010/main" val="35990170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ar-IQ"/>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DE5A7FF4-F951-4167-B029-3A7B4DF7FFF6}" type="datetimeFigureOut">
              <a:rPr lang="ar-IQ" smtClean="0"/>
              <a:t>04/05/1442</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AACDD82B-5988-4546-8546-9ACEDDB2727D}" type="slidenum">
              <a:rPr lang="ar-IQ" smtClean="0"/>
              <a:t>‹#›</a:t>
            </a:fld>
            <a:endParaRPr lang="ar-IQ"/>
          </a:p>
        </p:txBody>
      </p:sp>
    </p:spTree>
    <p:extLst>
      <p:ext uri="{BB962C8B-B14F-4D97-AF65-F5344CB8AC3E}">
        <p14:creationId xmlns:p14="http://schemas.microsoft.com/office/powerpoint/2010/main" val="5609961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ar-IQ"/>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ar-IQ"/>
          </a:p>
        </p:txBody>
      </p:sp>
      <p:sp>
        <p:nvSpPr>
          <p:cNvPr id="4" name="Date Placeholder 3"/>
          <p:cNvSpPr>
            <a:spLocks noGrp="1"/>
          </p:cNvSpPr>
          <p:nvPr>
            <p:ph type="dt" sz="half" idx="10"/>
          </p:nvPr>
        </p:nvSpPr>
        <p:spPr/>
        <p:txBody>
          <a:bodyPr/>
          <a:lstStyle/>
          <a:p>
            <a:fld id="{DB6CD66B-4DA4-4F3A-B312-C45851507403}" type="datetimeFigureOut">
              <a:rPr lang="ar-IQ" smtClean="0">
                <a:solidFill>
                  <a:prstClr val="black">
                    <a:tint val="75000"/>
                  </a:prstClr>
                </a:solidFill>
              </a:rPr>
              <a:pPr/>
              <a:t>04/05/1442</a:t>
            </a:fld>
            <a:endParaRPr lang="ar-IQ">
              <a:solidFill>
                <a:prstClr val="black">
                  <a:tint val="75000"/>
                </a:prstClr>
              </a:solidFill>
            </a:endParaRPr>
          </a:p>
        </p:txBody>
      </p:sp>
      <p:sp>
        <p:nvSpPr>
          <p:cNvPr id="5" name="Footer Placeholder 4"/>
          <p:cNvSpPr>
            <a:spLocks noGrp="1"/>
          </p:cNvSpPr>
          <p:nvPr>
            <p:ph type="ftr" sz="quarter" idx="11"/>
          </p:nvPr>
        </p:nvSpPr>
        <p:spPr/>
        <p:txBody>
          <a:bodyPr/>
          <a:lstStyle/>
          <a:p>
            <a:endParaRPr lang="ar-IQ">
              <a:solidFill>
                <a:prstClr val="black">
                  <a:tint val="75000"/>
                </a:prstClr>
              </a:solidFill>
            </a:endParaRPr>
          </a:p>
        </p:txBody>
      </p:sp>
      <p:sp>
        <p:nvSpPr>
          <p:cNvPr id="6" name="Slide Number Placeholder 5"/>
          <p:cNvSpPr>
            <a:spLocks noGrp="1"/>
          </p:cNvSpPr>
          <p:nvPr>
            <p:ph type="sldNum" sz="quarter" idx="12"/>
          </p:nvPr>
        </p:nvSpPr>
        <p:spPr/>
        <p:txBody>
          <a:bodyPr/>
          <a:lstStyle/>
          <a:p>
            <a:fld id="{D9381419-4D36-4D46-95E3-A9206D90C471}" type="slidenum">
              <a:rPr lang="ar-IQ" smtClean="0">
                <a:solidFill>
                  <a:prstClr val="black">
                    <a:tint val="75000"/>
                  </a:prstClr>
                </a:solidFill>
              </a:rPr>
              <a:pPr/>
              <a:t>‹#›</a:t>
            </a:fld>
            <a:endParaRPr lang="ar-IQ">
              <a:solidFill>
                <a:prstClr val="black">
                  <a:tint val="75000"/>
                </a:prstClr>
              </a:solidFill>
            </a:endParaRPr>
          </a:p>
        </p:txBody>
      </p:sp>
    </p:spTree>
    <p:extLst>
      <p:ext uri="{BB962C8B-B14F-4D97-AF65-F5344CB8AC3E}">
        <p14:creationId xmlns:p14="http://schemas.microsoft.com/office/powerpoint/2010/main" val="32817236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DB6CD66B-4DA4-4F3A-B312-C45851507403}" type="datetimeFigureOut">
              <a:rPr lang="ar-IQ" smtClean="0">
                <a:solidFill>
                  <a:prstClr val="black">
                    <a:tint val="75000"/>
                  </a:prstClr>
                </a:solidFill>
              </a:rPr>
              <a:pPr/>
              <a:t>04/05/1442</a:t>
            </a:fld>
            <a:endParaRPr lang="ar-IQ">
              <a:solidFill>
                <a:prstClr val="black">
                  <a:tint val="75000"/>
                </a:prstClr>
              </a:solidFill>
            </a:endParaRPr>
          </a:p>
        </p:txBody>
      </p:sp>
      <p:sp>
        <p:nvSpPr>
          <p:cNvPr id="5" name="Footer Placeholder 4"/>
          <p:cNvSpPr>
            <a:spLocks noGrp="1"/>
          </p:cNvSpPr>
          <p:nvPr>
            <p:ph type="ftr" sz="quarter" idx="11"/>
          </p:nvPr>
        </p:nvSpPr>
        <p:spPr/>
        <p:txBody>
          <a:bodyPr/>
          <a:lstStyle/>
          <a:p>
            <a:endParaRPr lang="ar-IQ">
              <a:solidFill>
                <a:prstClr val="black">
                  <a:tint val="75000"/>
                </a:prstClr>
              </a:solidFill>
            </a:endParaRPr>
          </a:p>
        </p:txBody>
      </p:sp>
      <p:sp>
        <p:nvSpPr>
          <p:cNvPr id="6" name="Slide Number Placeholder 5"/>
          <p:cNvSpPr>
            <a:spLocks noGrp="1"/>
          </p:cNvSpPr>
          <p:nvPr>
            <p:ph type="sldNum" sz="quarter" idx="12"/>
          </p:nvPr>
        </p:nvSpPr>
        <p:spPr/>
        <p:txBody>
          <a:bodyPr/>
          <a:lstStyle/>
          <a:p>
            <a:fld id="{D9381419-4D36-4D46-95E3-A9206D90C471}" type="slidenum">
              <a:rPr lang="ar-IQ" smtClean="0">
                <a:solidFill>
                  <a:prstClr val="black">
                    <a:tint val="75000"/>
                  </a:prstClr>
                </a:solidFill>
              </a:rPr>
              <a:pPr/>
              <a:t>‹#›</a:t>
            </a:fld>
            <a:endParaRPr lang="ar-IQ">
              <a:solidFill>
                <a:prstClr val="black">
                  <a:tint val="75000"/>
                </a:prstClr>
              </a:solidFill>
            </a:endParaRPr>
          </a:p>
        </p:txBody>
      </p:sp>
    </p:spTree>
    <p:extLst>
      <p:ext uri="{BB962C8B-B14F-4D97-AF65-F5344CB8AC3E}">
        <p14:creationId xmlns:p14="http://schemas.microsoft.com/office/powerpoint/2010/main" val="1290614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ar-IQ"/>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B6CD66B-4DA4-4F3A-B312-C45851507403}" type="datetimeFigureOut">
              <a:rPr lang="ar-IQ" smtClean="0">
                <a:solidFill>
                  <a:prstClr val="black">
                    <a:tint val="75000"/>
                  </a:prstClr>
                </a:solidFill>
              </a:rPr>
              <a:pPr/>
              <a:t>04/05/1442</a:t>
            </a:fld>
            <a:endParaRPr lang="ar-IQ">
              <a:solidFill>
                <a:prstClr val="black">
                  <a:tint val="75000"/>
                </a:prstClr>
              </a:solidFill>
            </a:endParaRPr>
          </a:p>
        </p:txBody>
      </p:sp>
      <p:sp>
        <p:nvSpPr>
          <p:cNvPr id="5" name="Footer Placeholder 4"/>
          <p:cNvSpPr>
            <a:spLocks noGrp="1"/>
          </p:cNvSpPr>
          <p:nvPr>
            <p:ph type="ftr" sz="quarter" idx="11"/>
          </p:nvPr>
        </p:nvSpPr>
        <p:spPr/>
        <p:txBody>
          <a:bodyPr/>
          <a:lstStyle/>
          <a:p>
            <a:endParaRPr lang="ar-IQ">
              <a:solidFill>
                <a:prstClr val="black">
                  <a:tint val="75000"/>
                </a:prstClr>
              </a:solidFill>
            </a:endParaRPr>
          </a:p>
        </p:txBody>
      </p:sp>
      <p:sp>
        <p:nvSpPr>
          <p:cNvPr id="6" name="Slide Number Placeholder 5"/>
          <p:cNvSpPr>
            <a:spLocks noGrp="1"/>
          </p:cNvSpPr>
          <p:nvPr>
            <p:ph type="sldNum" sz="quarter" idx="12"/>
          </p:nvPr>
        </p:nvSpPr>
        <p:spPr/>
        <p:txBody>
          <a:bodyPr/>
          <a:lstStyle/>
          <a:p>
            <a:fld id="{D9381419-4D36-4D46-95E3-A9206D90C471}" type="slidenum">
              <a:rPr lang="ar-IQ" smtClean="0">
                <a:solidFill>
                  <a:prstClr val="black">
                    <a:tint val="75000"/>
                  </a:prstClr>
                </a:solidFill>
              </a:rPr>
              <a:pPr/>
              <a:t>‹#›</a:t>
            </a:fld>
            <a:endParaRPr lang="ar-IQ">
              <a:solidFill>
                <a:prstClr val="black">
                  <a:tint val="75000"/>
                </a:prstClr>
              </a:solidFill>
            </a:endParaRPr>
          </a:p>
        </p:txBody>
      </p:sp>
    </p:spTree>
    <p:extLst>
      <p:ext uri="{BB962C8B-B14F-4D97-AF65-F5344CB8AC3E}">
        <p14:creationId xmlns:p14="http://schemas.microsoft.com/office/powerpoint/2010/main" val="40675846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5" name="Date Placeholder 4"/>
          <p:cNvSpPr>
            <a:spLocks noGrp="1"/>
          </p:cNvSpPr>
          <p:nvPr>
            <p:ph type="dt" sz="half" idx="10"/>
          </p:nvPr>
        </p:nvSpPr>
        <p:spPr/>
        <p:txBody>
          <a:bodyPr/>
          <a:lstStyle/>
          <a:p>
            <a:fld id="{DB6CD66B-4DA4-4F3A-B312-C45851507403}" type="datetimeFigureOut">
              <a:rPr lang="ar-IQ" smtClean="0">
                <a:solidFill>
                  <a:prstClr val="black">
                    <a:tint val="75000"/>
                  </a:prstClr>
                </a:solidFill>
              </a:rPr>
              <a:pPr/>
              <a:t>04/05/1442</a:t>
            </a:fld>
            <a:endParaRPr lang="ar-IQ">
              <a:solidFill>
                <a:prstClr val="black">
                  <a:tint val="75000"/>
                </a:prstClr>
              </a:solidFill>
            </a:endParaRPr>
          </a:p>
        </p:txBody>
      </p:sp>
      <p:sp>
        <p:nvSpPr>
          <p:cNvPr id="6" name="Footer Placeholder 5"/>
          <p:cNvSpPr>
            <a:spLocks noGrp="1"/>
          </p:cNvSpPr>
          <p:nvPr>
            <p:ph type="ftr" sz="quarter" idx="11"/>
          </p:nvPr>
        </p:nvSpPr>
        <p:spPr/>
        <p:txBody>
          <a:bodyPr/>
          <a:lstStyle/>
          <a:p>
            <a:endParaRPr lang="ar-IQ">
              <a:solidFill>
                <a:prstClr val="black">
                  <a:tint val="75000"/>
                </a:prstClr>
              </a:solidFill>
            </a:endParaRPr>
          </a:p>
        </p:txBody>
      </p:sp>
      <p:sp>
        <p:nvSpPr>
          <p:cNvPr id="7" name="Slide Number Placeholder 6"/>
          <p:cNvSpPr>
            <a:spLocks noGrp="1"/>
          </p:cNvSpPr>
          <p:nvPr>
            <p:ph type="sldNum" sz="quarter" idx="12"/>
          </p:nvPr>
        </p:nvSpPr>
        <p:spPr/>
        <p:txBody>
          <a:bodyPr/>
          <a:lstStyle/>
          <a:p>
            <a:fld id="{D9381419-4D36-4D46-95E3-A9206D90C471}" type="slidenum">
              <a:rPr lang="ar-IQ" smtClean="0">
                <a:solidFill>
                  <a:prstClr val="black">
                    <a:tint val="75000"/>
                  </a:prstClr>
                </a:solidFill>
              </a:rPr>
              <a:pPr/>
              <a:t>‹#›</a:t>
            </a:fld>
            <a:endParaRPr lang="ar-IQ">
              <a:solidFill>
                <a:prstClr val="black">
                  <a:tint val="75000"/>
                </a:prstClr>
              </a:solidFill>
            </a:endParaRPr>
          </a:p>
        </p:txBody>
      </p:sp>
    </p:spTree>
    <p:extLst>
      <p:ext uri="{BB962C8B-B14F-4D97-AF65-F5344CB8AC3E}">
        <p14:creationId xmlns:p14="http://schemas.microsoft.com/office/powerpoint/2010/main" val="42284122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ar-IQ"/>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7" name="Date Placeholder 6"/>
          <p:cNvSpPr>
            <a:spLocks noGrp="1"/>
          </p:cNvSpPr>
          <p:nvPr>
            <p:ph type="dt" sz="half" idx="10"/>
          </p:nvPr>
        </p:nvSpPr>
        <p:spPr/>
        <p:txBody>
          <a:bodyPr/>
          <a:lstStyle/>
          <a:p>
            <a:fld id="{DB6CD66B-4DA4-4F3A-B312-C45851507403}" type="datetimeFigureOut">
              <a:rPr lang="ar-IQ" smtClean="0">
                <a:solidFill>
                  <a:prstClr val="black">
                    <a:tint val="75000"/>
                  </a:prstClr>
                </a:solidFill>
              </a:rPr>
              <a:pPr/>
              <a:t>04/05/1442</a:t>
            </a:fld>
            <a:endParaRPr lang="ar-IQ">
              <a:solidFill>
                <a:prstClr val="black">
                  <a:tint val="75000"/>
                </a:prstClr>
              </a:solidFill>
            </a:endParaRPr>
          </a:p>
        </p:txBody>
      </p:sp>
      <p:sp>
        <p:nvSpPr>
          <p:cNvPr id="8" name="Footer Placeholder 7"/>
          <p:cNvSpPr>
            <a:spLocks noGrp="1"/>
          </p:cNvSpPr>
          <p:nvPr>
            <p:ph type="ftr" sz="quarter" idx="11"/>
          </p:nvPr>
        </p:nvSpPr>
        <p:spPr/>
        <p:txBody>
          <a:bodyPr/>
          <a:lstStyle/>
          <a:p>
            <a:endParaRPr lang="ar-IQ">
              <a:solidFill>
                <a:prstClr val="black">
                  <a:tint val="75000"/>
                </a:prstClr>
              </a:solidFill>
            </a:endParaRPr>
          </a:p>
        </p:txBody>
      </p:sp>
      <p:sp>
        <p:nvSpPr>
          <p:cNvPr id="9" name="Slide Number Placeholder 8"/>
          <p:cNvSpPr>
            <a:spLocks noGrp="1"/>
          </p:cNvSpPr>
          <p:nvPr>
            <p:ph type="sldNum" sz="quarter" idx="12"/>
          </p:nvPr>
        </p:nvSpPr>
        <p:spPr/>
        <p:txBody>
          <a:bodyPr/>
          <a:lstStyle/>
          <a:p>
            <a:fld id="{D9381419-4D36-4D46-95E3-A9206D90C471}" type="slidenum">
              <a:rPr lang="ar-IQ" smtClean="0">
                <a:solidFill>
                  <a:prstClr val="black">
                    <a:tint val="75000"/>
                  </a:prstClr>
                </a:solidFill>
              </a:rPr>
              <a:pPr/>
              <a:t>‹#›</a:t>
            </a:fld>
            <a:endParaRPr lang="ar-IQ">
              <a:solidFill>
                <a:prstClr val="black">
                  <a:tint val="75000"/>
                </a:prstClr>
              </a:solidFill>
            </a:endParaRPr>
          </a:p>
        </p:txBody>
      </p:sp>
    </p:spTree>
    <p:extLst>
      <p:ext uri="{BB962C8B-B14F-4D97-AF65-F5344CB8AC3E}">
        <p14:creationId xmlns:p14="http://schemas.microsoft.com/office/powerpoint/2010/main" val="426030643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Date Placeholder 2"/>
          <p:cNvSpPr>
            <a:spLocks noGrp="1"/>
          </p:cNvSpPr>
          <p:nvPr>
            <p:ph type="dt" sz="half" idx="10"/>
          </p:nvPr>
        </p:nvSpPr>
        <p:spPr/>
        <p:txBody>
          <a:bodyPr/>
          <a:lstStyle/>
          <a:p>
            <a:fld id="{DB6CD66B-4DA4-4F3A-B312-C45851507403}" type="datetimeFigureOut">
              <a:rPr lang="ar-IQ" smtClean="0">
                <a:solidFill>
                  <a:prstClr val="black">
                    <a:tint val="75000"/>
                  </a:prstClr>
                </a:solidFill>
              </a:rPr>
              <a:pPr/>
              <a:t>04/05/1442</a:t>
            </a:fld>
            <a:endParaRPr lang="ar-IQ">
              <a:solidFill>
                <a:prstClr val="black">
                  <a:tint val="75000"/>
                </a:prstClr>
              </a:solidFill>
            </a:endParaRPr>
          </a:p>
        </p:txBody>
      </p:sp>
      <p:sp>
        <p:nvSpPr>
          <p:cNvPr id="4" name="Footer Placeholder 3"/>
          <p:cNvSpPr>
            <a:spLocks noGrp="1"/>
          </p:cNvSpPr>
          <p:nvPr>
            <p:ph type="ftr" sz="quarter" idx="11"/>
          </p:nvPr>
        </p:nvSpPr>
        <p:spPr/>
        <p:txBody>
          <a:bodyPr/>
          <a:lstStyle/>
          <a:p>
            <a:endParaRPr lang="ar-IQ">
              <a:solidFill>
                <a:prstClr val="black">
                  <a:tint val="75000"/>
                </a:prstClr>
              </a:solidFill>
            </a:endParaRPr>
          </a:p>
        </p:txBody>
      </p:sp>
      <p:sp>
        <p:nvSpPr>
          <p:cNvPr id="5" name="Slide Number Placeholder 4"/>
          <p:cNvSpPr>
            <a:spLocks noGrp="1"/>
          </p:cNvSpPr>
          <p:nvPr>
            <p:ph type="sldNum" sz="quarter" idx="12"/>
          </p:nvPr>
        </p:nvSpPr>
        <p:spPr/>
        <p:txBody>
          <a:bodyPr/>
          <a:lstStyle/>
          <a:p>
            <a:fld id="{D9381419-4D36-4D46-95E3-A9206D90C471}" type="slidenum">
              <a:rPr lang="ar-IQ" smtClean="0">
                <a:solidFill>
                  <a:prstClr val="black">
                    <a:tint val="75000"/>
                  </a:prstClr>
                </a:solidFill>
              </a:rPr>
              <a:pPr/>
              <a:t>‹#›</a:t>
            </a:fld>
            <a:endParaRPr lang="ar-IQ">
              <a:solidFill>
                <a:prstClr val="black">
                  <a:tint val="75000"/>
                </a:prstClr>
              </a:solidFill>
            </a:endParaRPr>
          </a:p>
        </p:txBody>
      </p:sp>
    </p:spTree>
    <p:extLst>
      <p:ext uri="{BB962C8B-B14F-4D97-AF65-F5344CB8AC3E}">
        <p14:creationId xmlns:p14="http://schemas.microsoft.com/office/powerpoint/2010/main" val="92833434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B6CD66B-4DA4-4F3A-B312-C45851507403}" type="datetimeFigureOut">
              <a:rPr lang="ar-IQ" smtClean="0">
                <a:solidFill>
                  <a:prstClr val="black">
                    <a:tint val="75000"/>
                  </a:prstClr>
                </a:solidFill>
              </a:rPr>
              <a:pPr/>
              <a:t>04/05/1442</a:t>
            </a:fld>
            <a:endParaRPr lang="ar-IQ">
              <a:solidFill>
                <a:prstClr val="black">
                  <a:tint val="75000"/>
                </a:prstClr>
              </a:solidFill>
            </a:endParaRPr>
          </a:p>
        </p:txBody>
      </p:sp>
      <p:sp>
        <p:nvSpPr>
          <p:cNvPr id="3" name="Footer Placeholder 2"/>
          <p:cNvSpPr>
            <a:spLocks noGrp="1"/>
          </p:cNvSpPr>
          <p:nvPr>
            <p:ph type="ftr" sz="quarter" idx="11"/>
          </p:nvPr>
        </p:nvSpPr>
        <p:spPr/>
        <p:txBody>
          <a:bodyPr/>
          <a:lstStyle/>
          <a:p>
            <a:endParaRPr lang="ar-IQ">
              <a:solidFill>
                <a:prstClr val="black">
                  <a:tint val="75000"/>
                </a:prstClr>
              </a:solidFill>
            </a:endParaRPr>
          </a:p>
        </p:txBody>
      </p:sp>
      <p:sp>
        <p:nvSpPr>
          <p:cNvPr id="4" name="Slide Number Placeholder 3"/>
          <p:cNvSpPr>
            <a:spLocks noGrp="1"/>
          </p:cNvSpPr>
          <p:nvPr>
            <p:ph type="sldNum" sz="quarter" idx="12"/>
          </p:nvPr>
        </p:nvSpPr>
        <p:spPr/>
        <p:txBody>
          <a:bodyPr/>
          <a:lstStyle/>
          <a:p>
            <a:fld id="{D9381419-4D36-4D46-95E3-A9206D90C471}" type="slidenum">
              <a:rPr lang="ar-IQ" smtClean="0">
                <a:solidFill>
                  <a:prstClr val="black">
                    <a:tint val="75000"/>
                  </a:prstClr>
                </a:solidFill>
              </a:rPr>
              <a:pPr/>
              <a:t>‹#›</a:t>
            </a:fld>
            <a:endParaRPr lang="ar-IQ">
              <a:solidFill>
                <a:prstClr val="black">
                  <a:tint val="75000"/>
                </a:prstClr>
              </a:solidFill>
            </a:endParaRPr>
          </a:p>
        </p:txBody>
      </p:sp>
    </p:spTree>
    <p:extLst>
      <p:ext uri="{BB962C8B-B14F-4D97-AF65-F5344CB8AC3E}">
        <p14:creationId xmlns:p14="http://schemas.microsoft.com/office/powerpoint/2010/main" val="105025460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IQ"/>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B6CD66B-4DA4-4F3A-B312-C45851507403}" type="datetimeFigureOut">
              <a:rPr lang="ar-IQ" smtClean="0">
                <a:solidFill>
                  <a:prstClr val="black">
                    <a:tint val="75000"/>
                  </a:prstClr>
                </a:solidFill>
              </a:rPr>
              <a:pPr/>
              <a:t>04/05/1442</a:t>
            </a:fld>
            <a:endParaRPr lang="ar-IQ">
              <a:solidFill>
                <a:prstClr val="black">
                  <a:tint val="75000"/>
                </a:prstClr>
              </a:solidFill>
            </a:endParaRPr>
          </a:p>
        </p:txBody>
      </p:sp>
      <p:sp>
        <p:nvSpPr>
          <p:cNvPr id="6" name="Footer Placeholder 5"/>
          <p:cNvSpPr>
            <a:spLocks noGrp="1"/>
          </p:cNvSpPr>
          <p:nvPr>
            <p:ph type="ftr" sz="quarter" idx="11"/>
          </p:nvPr>
        </p:nvSpPr>
        <p:spPr/>
        <p:txBody>
          <a:bodyPr/>
          <a:lstStyle/>
          <a:p>
            <a:endParaRPr lang="ar-IQ">
              <a:solidFill>
                <a:prstClr val="black">
                  <a:tint val="75000"/>
                </a:prstClr>
              </a:solidFill>
            </a:endParaRPr>
          </a:p>
        </p:txBody>
      </p:sp>
      <p:sp>
        <p:nvSpPr>
          <p:cNvPr id="7" name="Slide Number Placeholder 6"/>
          <p:cNvSpPr>
            <a:spLocks noGrp="1"/>
          </p:cNvSpPr>
          <p:nvPr>
            <p:ph type="sldNum" sz="quarter" idx="12"/>
          </p:nvPr>
        </p:nvSpPr>
        <p:spPr/>
        <p:txBody>
          <a:bodyPr/>
          <a:lstStyle/>
          <a:p>
            <a:fld id="{D9381419-4D36-4D46-95E3-A9206D90C471}" type="slidenum">
              <a:rPr lang="ar-IQ" smtClean="0">
                <a:solidFill>
                  <a:prstClr val="black">
                    <a:tint val="75000"/>
                  </a:prstClr>
                </a:solidFill>
              </a:rPr>
              <a:pPr/>
              <a:t>‹#›</a:t>
            </a:fld>
            <a:endParaRPr lang="ar-IQ">
              <a:solidFill>
                <a:prstClr val="black">
                  <a:tint val="75000"/>
                </a:prstClr>
              </a:solidFill>
            </a:endParaRPr>
          </a:p>
        </p:txBody>
      </p:sp>
    </p:spTree>
    <p:extLst>
      <p:ext uri="{BB962C8B-B14F-4D97-AF65-F5344CB8AC3E}">
        <p14:creationId xmlns:p14="http://schemas.microsoft.com/office/powerpoint/2010/main" val="15961267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DE5A7FF4-F951-4167-B029-3A7B4DF7FFF6}" type="datetimeFigureOut">
              <a:rPr lang="ar-IQ" smtClean="0"/>
              <a:t>04/05/1442</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AACDD82B-5988-4546-8546-9ACEDDB2727D}" type="slidenum">
              <a:rPr lang="ar-IQ" smtClean="0"/>
              <a:t>‹#›</a:t>
            </a:fld>
            <a:endParaRPr lang="ar-IQ"/>
          </a:p>
        </p:txBody>
      </p:sp>
    </p:spTree>
    <p:extLst>
      <p:ext uri="{BB962C8B-B14F-4D97-AF65-F5344CB8AC3E}">
        <p14:creationId xmlns:p14="http://schemas.microsoft.com/office/powerpoint/2010/main" val="425739318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IQ"/>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B6CD66B-4DA4-4F3A-B312-C45851507403}" type="datetimeFigureOut">
              <a:rPr lang="ar-IQ" smtClean="0">
                <a:solidFill>
                  <a:prstClr val="black">
                    <a:tint val="75000"/>
                  </a:prstClr>
                </a:solidFill>
              </a:rPr>
              <a:pPr/>
              <a:t>04/05/1442</a:t>
            </a:fld>
            <a:endParaRPr lang="ar-IQ">
              <a:solidFill>
                <a:prstClr val="black">
                  <a:tint val="75000"/>
                </a:prstClr>
              </a:solidFill>
            </a:endParaRPr>
          </a:p>
        </p:txBody>
      </p:sp>
      <p:sp>
        <p:nvSpPr>
          <p:cNvPr id="6" name="Footer Placeholder 5"/>
          <p:cNvSpPr>
            <a:spLocks noGrp="1"/>
          </p:cNvSpPr>
          <p:nvPr>
            <p:ph type="ftr" sz="quarter" idx="11"/>
          </p:nvPr>
        </p:nvSpPr>
        <p:spPr/>
        <p:txBody>
          <a:bodyPr/>
          <a:lstStyle/>
          <a:p>
            <a:endParaRPr lang="ar-IQ">
              <a:solidFill>
                <a:prstClr val="black">
                  <a:tint val="75000"/>
                </a:prstClr>
              </a:solidFill>
            </a:endParaRPr>
          </a:p>
        </p:txBody>
      </p:sp>
      <p:sp>
        <p:nvSpPr>
          <p:cNvPr id="7" name="Slide Number Placeholder 6"/>
          <p:cNvSpPr>
            <a:spLocks noGrp="1"/>
          </p:cNvSpPr>
          <p:nvPr>
            <p:ph type="sldNum" sz="quarter" idx="12"/>
          </p:nvPr>
        </p:nvSpPr>
        <p:spPr/>
        <p:txBody>
          <a:bodyPr/>
          <a:lstStyle/>
          <a:p>
            <a:fld id="{D9381419-4D36-4D46-95E3-A9206D90C471}" type="slidenum">
              <a:rPr lang="ar-IQ" smtClean="0">
                <a:solidFill>
                  <a:prstClr val="black">
                    <a:tint val="75000"/>
                  </a:prstClr>
                </a:solidFill>
              </a:rPr>
              <a:pPr/>
              <a:t>‹#›</a:t>
            </a:fld>
            <a:endParaRPr lang="ar-IQ">
              <a:solidFill>
                <a:prstClr val="black">
                  <a:tint val="75000"/>
                </a:prstClr>
              </a:solidFill>
            </a:endParaRPr>
          </a:p>
        </p:txBody>
      </p:sp>
    </p:spTree>
    <p:extLst>
      <p:ext uri="{BB962C8B-B14F-4D97-AF65-F5344CB8AC3E}">
        <p14:creationId xmlns:p14="http://schemas.microsoft.com/office/powerpoint/2010/main" val="350764705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DB6CD66B-4DA4-4F3A-B312-C45851507403}" type="datetimeFigureOut">
              <a:rPr lang="ar-IQ" smtClean="0">
                <a:solidFill>
                  <a:prstClr val="black">
                    <a:tint val="75000"/>
                  </a:prstClr>
                </a:solidFill>
              </a:rPr>
              <a:pPr/>
              <a:t>04/05/1442</a:t>
            </a:fld>
            <a:endParaRPr lang="ar-IQ">
              <a:solidFill>
                <a:prstClr val="black">
                  <a:tint val="75000"/>
                </a:prstClr>
              </a:solidFill>
            </a:endParaRPr>
          </a:p>
        </p:txBody>
      </p:sp>
      <p:sp>
        <p:nvSpPr>
          <p:cNvPr id="5" name="Footer Placeholder 4"/>
          <p:cNvSpPr>
            <a:spLocks noGrp="1"/>
          </p:cNvSpPr>
          <p:nvPr>
            <p:ph type="ftr" sz="quarter" idx="11"/>
          </p:nvPr>
        </p:nvSpPr>
        <p:spPr/>
        <p:txBody>
          <a:bodyPr/>
          <a:lstStyle/>
          <a:p>
            <a:endParaRPr lang="ar-IQ">
              <a:solidFill>
                <a:prstClr val="black">
                  <a:tint val="75000"/>
                </a:prstClr>
              </a:solidFill>
            </a:endParaRPr>
          </a:p>
        </p:txBody>
      </p:sp>
      <p:sp>
        <p:nvSpPr>
          <p:cNvPr id="6" name="Slide Number Placeholder 5"/>
          <p:cNvSpPr>
            <a:spLocks noGrp="1"/>
          </p:cNvSpPr>
          <p:nvPr>
            <p:ph type="sldNum" sz="quarter" idx="12"/>
          </p:nvPr>
        </p:nvSpPr>
        <p:spPr/>
        <p:txBody>
          <a:bodyPr/>
          <a:lstStyle/>
          <a:p>
            <a:fld id="{D9381419-4D36-4D46-95E3-A9206D90C471}" type="slidenum">
              <a:rPr lang="ar-IQ" smtClean="0">
                <a:solidFill>
                  <a:prstClr val="black">
                    <a:tint val="75000"/>
                  </a:prstClr>
                </a:solidFill>
              </a:rPr>
              <a:pPr/>
              <a:t>‹#›</a:t>
            </a:fld>
            <a:endParaRPr lang="ar-IQ">
              <a:solidFill>
                <a:prstClr val="black">
                  <a:tint val="75000"/>
                </a:prstClr>
              </a:solidFill>
            </a:endParaRPr>
          </a:p>
        </p:txBody>
      </p:sp>
    </p:spTree>
    <p:extLst>
      <p:ext uri="{BB962C8B-B14F-4D97-AF65-F5344CB8AC3E}">
        <p14:creationId xmlns:p14="http://schemas.microsoft.com/office/powerpoint/2010/main" val="166091813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ar-IQ"/>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DB6CD66B-4DA4-4F3A-B312-C45851507403}" type="datetimeFigureOut">
              <a:rPr lang="ar-IQ" smtClean="0">
                <a:solidFill>
                  <a:prstClr val="black">
                    <a:tint val="75000"/>
                  </a:prstClr>
                </a:solidFill>
              </a:rPr>
              <a:pPr/>
              <a:t>04/05/1442</a:t>
            </a:fld>
            <a:endParaRPr lang="ar-IQ">
              <a:solidFill>
                <a:prstClr val="black">
                  <a:tint val="75000"/>
                </a:prstClr>
              </a:solidFill>
            </a:endParaRPr>
          </a:p>
        </p:txBody>
      </p:sp>
      <p:sp>
        <p:nvSpPr>
          <p:cNvPr id="5" name="Footer Placeholder 4"/>
          <p:cNvSpPr>
            <a:spLocks noGrp="1"/>
          </p:cNvSpPr>
          <p:nvPr>
            <p:ph type="ftr" sz="quarter" idx="11"/>
          </p:nvPr>
        </p:nvSpPr>
        <p:spPr/>
        <p:txBody>
          <a:bodyPr/>
          <a:lstStyle/>
          <a:p>
            <a:endParaRPr lang="ar-IQ">
              <a:solidFill>
                <a:prstClr val="black">
                  <a:tint val="75000"/>
                </a:prstClr>
              </a:solidFill>
            </a:endParaRPr>
          </a:p>
        </p:txBody>
      </p:sp>
      <p:sp>
        <p:nvSpPr>
          <p:cNvPr id="6" name="Slide Number Placeholder 5"/>
          <p:cNvSpPr>
            <a:spLocks noGrp="1"/>
          </p:cNvSpPr>
          <p:nvPr>
            <p:ph type="sldNum" sz="quarter" idx="12"/>
          </p:nvPr>
        </p:nvSpPr>
        <p:spPr/>
        <p:txBody>
          <a:bodyPr/>
          <a:lstStyle/>
          <a:p>
            <a:fld id="{D9381419-4D36-4D46-95E3-A9206D90C471}" type="slidenum">
              <a:rPr lang="ar-IQ" smtClean="0">
                <a:solidFill>
                  <a:prstClr val="black">
                    <a:tint val="75000"/>
                  </a:prstClr>
                </a:solidFill>
              </a:rPr>
              <a:pPr/>
              <a:t>‹#›</a:t>
            </a:fld>
            <a:endParaRPr lang="ar-IQ">
              <a:solidFill>
                <a:prstClr val="black">
                  <a:tint val="75000"/>
                </a:prstClr>
              </a:solidFill>
            </a:endParaRPr>
          </a:p>
        </p:txBody>
      </p:sp>
    </p:spTree>
    <p:extLst>
      <p:ext uri="{BB962C8B-B14F-4D97-AF65-F5344CB8AC3E}">
        <p14:creationId xmlns:p14="http://schemas.microsoft.com/office/powerpoint/2010/main" val="279847742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CC24C8BB-1A22-42D4-9D85-2BE684EAB24B}" type="datetimeFigureOut">
              <a:rPr lang="ar-IQ" smtClean="0">
                <a:solidFill>
                  <a:prstClr val="black"/>
                </a:solidFill>
              </a:rPr>
              <a:pPr/>
              <a:t>04/05/1442</a:t>
            </a:fld>
            <a:endParaRPr lang="ar-IQ">
              <a:solidFill>
                <a:prstClr val="black"/>
              </a:solidFill>
            </a:endParaRPr>
          </a:p>
        </p:txBody>
      </p:sp>
      <p:sp>
        <p:nvSpPr>
          <p:cNvPr id="5" name="Footer Placeholder 4"/>
          <p:cNvSpPr>
            <a:spLocks noGrp="1"/>
          </p:cNvSpPr>
          <p:nvPr>
            <p:ph type="ftr" sz="quarter" idx="11"/>
          </p:nvPr>
        </p:nvSpPr>
        <p:spPr>
          <a:xfrm>
            <a:off x="2692397" y="5037663"/>
            <a:ext cx="5214635" cy="279400"/>
          </a:xfrm>
        </p:spPr>
        <p:txBody>
          <a:bodyPr/>
          <a:lstStyle/>
          <a:p>
            <a:endParaRPr lang="ar-IQ">
              <a:solidFill>
                <a:prstClr val="black"/>
              </a:solidFill>
            </a:endParaRPr>
          </a:p>
        </p:txBody>
      </p:sp>
      <p:sp>
        <p:nvSpPr>
          <p:cNvPr id="6" name="Slide Number Placeholder 5"/>
          <p:cNvSpPr>
            <a:spLocks noGrp="1"/>
          </p:cNvSpPr>
          <p:nvPr>
            <p:ph type="sldNum" sz="quarter" idx="12"/>
          </p:nvPr>
        </p:nvSpPr>
        <p:spPr>
          <a:xfrm>
            <a:off x="8956900" y="5037663"/>
            <a:ext cx="551167" cy="279400"/>
          </a:xfrm>
        </p:spPr>
        <p:txBody>
          <a:bodyPr/>
          <a:lstStyle/>
          <a:p>
            <a:fld id="{10D3B32D-0269-4C71-BE26-9716ECAF671B}" type="slidenum">
              <a:rPr lang="ar-IQ" smtClean="0">
                <a:solidFill>
                  <a:prstClr val="black"/>
                </a:solidFill>
              </a:rPr>
              <a:pPr/>
              <a:t>‹#›</a:t>
            </a:fld>
            <a:endParaRPr lang="ar-IQ">
              <a:solidFill>
                <a:prstClr val="black"/>
              </a:solidFill>
            </a:endParaRPr>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3202087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C24C8BB-1A22-42D4-9D85-2BE684EAB24B}" type="datetimeFigureOut">
              <a:rPr lang="ar-IQ" smtClean="0">
                <a:solidFill>
                  <a:prstClr val="black"/>
                </a:solidFill>
              </a:rPr>
              <a:pPr/>
              <a:t>04/05/1442</a:t>
            </a:fld>
            <a:endParaRPr lang="ar-IQ">
              <a:solidFill>
                <a:prstClr val="black"/>
              </a:solidFill>
            </a:endParaRPr>
          </a:p>
        </p:txBody>
      </p:sp>
      <p:sp>
        <p:nvSpPr>
          <p:cNvPr id="5" name="Footer Placeholder 4"/>
          <p:cNvSpPr>
            <a:spLocks noGrp="1"/>
          </p:cNvSpPr>
          <p:nvPr>
            <p:ph type="ftr" sz="quarter" idx="11"/>
          </p:nvPr>
        </p:nvSpPr>
        <p:spPr/>
        <p:txBody>
          <a:bodyPr/>
          <a:lstStyle/>
          <a:p>
            <a:endParaRPr lang="ar-IQ">
              <a:solidFill>
                <a:prstClr val="black"/>
              </a:solidFill>
            </a:endParaRPr>
          </a:p>
        </p:txBody>
      </p:sp>
      <p:sp>
        <p:nvSpPr>
          <p:cNvPr id="6" name="Slide Number Placeholder 5"/>
          <p:cNvSpPr>
            <a:spLocks noGrp="1"/>
          </p:cNvSpPr>
          <p:nvPr>
            <p:ph type="sldNum" sz="quarter" idx="12"/>
          </p:nvPr>
        </p:nvSpPr>
        <p:spPr/>
        <p:txBody>
          <a:bodyPr/>
          <a:lstStyle/>
          <a:p>
            <a:fld id="{10D3B32D-0269-4C71-BE26-9716ECAF671B}" type="slidenum">
              <a:rPr lang="ar-IQ" smtClean="0">
                <a:solidFill>
                  <a:prstClr val="black"/>
                </a:solidFill>
              </a:rPr>
              <a:pPr/>
              <a:t>‹#›</a:t>
            </a:fld>
            <a:endParaRPr lang="ar-IQ">
              <a:solidFill>
                <a:prstClr val="black"/>
              </a:solidFill>
            </a:endParaRPr>
          </a:p>
        </p:txBody>
      </p:sp>
    </p:spTree>
    <p:extLst>
      <p:ext uri="{BB962C8B-B14F-4D97-AF65-F5344CB8AC3E}">
        <p14:creationId xmlns:p14="http://schemas.microsoft.com/office/powerpoint/2010/main" val="210788153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C24C8BB-1A22-42D4-9D85-2BE684EAB24B}" type="datetimeFigureOut">
              <a:rPr lang="ar-IQ" smtClean="0">
                <a:solidFill>
                  <a:prstClr val="black"/>
                </a:solidFill>
              </a:rPr>
              <a:pPr/>
              <a:t>04/05/1442</a:t>
            </a:fld>
            <a:endParaRPr lang="ar-IQ">
              <a:solidFill>
                <a:prstClr val="black"/>
              </a:solidFill>
            </a:endParaRPr>
          </a:p>
        </p:txBody>
      </p:sp>
      <p:sp>
        <p:nvSpPr>
          <p:cNvPr id="5" name="Footer Placeholder 4"/>
          <p:cNvSpPr>
            <a:spLocks noGrp="1"/>
          </p:cNvSpPr>
          <p:nvPr>
            <p:ph type="ftr" sz="quarter" idx="11"/>
          </p:nvPr>
        </p:nvSpPr>
        <p:spPr/>
        <p:txBody>
          <a:bodyPr/>
          <a:lstStyle/>
          <a:p>
            <a:endParaRPr lang="ar-IQ">
              <a:solidFill>
                <a:prstClr val="black"/>
              </a:solidFill>
            </a:endParaRPr>
          </a:p>
        </p:txBody>
      </p:sp>
      <p:sp>
        <p:nvSpPr>
          <p:cNvPr id="6" name="Slide Number Placeholder 5"/>
          <p:cNvSpPr>
            <a:spLocks noGrp="1"/>
          </p:cNvSpPr>
          <p:nvPr>
            <p:ph type="sldNum" sz="quarter" idx="12"/>
          </p:nvPr>
        </p:nvSpPr>
        <p:spPr/>
        <p:txBody>
          <a:bodyPr/>
          <a:lstStyle/>
          <a:p>
            <a:fld id="{10D3B32D-0269-4C71-BE26-9716ECAF671B}" type="slidenum">
              <a:rPr lang="ar-IQ" smtClean="0">
                <a:solidFill>
                  <a:prstClr val="black"/>
                </a:solidFill>
              </a:rPr>
              <a:pPr/>
              <a:t>‹#›</a:t>
            </a:fld>
            <a:endParaRPr lang="ar-IQ">
              <a:solidFill>
                <a:prstClr val="black"/>
              </a:solidFill>
            </a:endParaRPr>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71896798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C24C8BB-1A22-42D4-9D85-2BE684EAB24B}" type="datetimeFigureOut">
              <a:rPr lang="ar-IQ" smtClean="0">
                <a:solidFill>
                  <a:prstClr val="black"/>
                </a:solidFill>
              </a:rPr>
              <a:pPr/>
              <a:t>04/05/1442</a:t>
            </a:fld>
            <a:endParaRPr lang="ar-IQ">
              <a:solidFill>
                <a:prstClr val="black"/>
              </a:solidFill>
            </a:endParaRPr>
          </a:p>
        </p:txBody>
      </p:sp>
      <p:sp>
        <p:nvSpPr>
          <p:cNvPr id="6" name="Footer Placeholder 5"/>
          <p:cNvSpPr>
            <a:spLocks noGrp="1"/>
          </p:cNvSpPr>
          <p:nvPr>
            <p:ph type="ftr" sz="quarter" idx="11"/>
          </p:nvPr>
        </p:nvSpPr>
        <p:spPr/>
        <p:txBody>
          <a:bodyPr/>
          <a:lstStyle/>
          <a:p>
            <a:endParaRPr lang="ar-IQ">
              <a:solidFill>
                <a:prstClr val="black"/>
              </a:solidFill>
            </a:endParaRPr>
          </a:p>
        </p:txBody>
      </p:sp>
      <p:sp>
        <p:nvSpPr>
          <p:cNvPr id="7" name="Slide Number Placeholder 6"/>
          <p:cNvSpPr>
            <a:spLocks noGrp="1"/>
          </p:cNvSpPr>
          <p:nvPr>
            <p:ph type="sldNum" sz="quarter" idx="12"/>
          </p:nvPr>
        </p:nvSpPr>
        <p:spPr/>
        <p:txBody>
          <a:bodyPr/>
          <a:lstStyle/>
          <a:p>
            <a:fld id="{10D3B32D-0269-4C71-BE26-9716ECAF671B}" type="slidenum">
              <a:rPr lang="ar-IQ" smtClean="0">
                <a:solidFill>
                  <a:prstClr val="black"/>
                </a:solidFill>
              </a:rPr>
              <a:pPr/>
              <a:t>‹#›</a:t>
            </a:fld>
            <a:endParaRPr lang="ar-IQ">
              <a:solidFill>
                <a:prstClr val="black"/>
              </a:solidFill>
            </a:endParaRPr>
          </a:p>
        </p:txBody>
      </p:sp>
    </p:spTree>
    <p:extLst>
      <p:ext uri="{BB962C8B-B14F-4D97-AF65-F5344CB8AC3E}">
        <p14:creationId xmlns:p14="http://schemas.microsoft.com/office/powerpoint/2010/main" val="261479136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C24C8BB-1A22-42D4-9D85-2BE684EAB24B}" type="datetimeFigureOut">
              <a:rPr lang="ar-IQ" smtClean="0">
                <a:solidFill>
                  <a:prstClr val="black"/>
                </a:solidFill>
              </a:rPr>
              <a:pPr/>
              <a:t>04/05/1442</a:t>
            </a:fld>
            <a:endParaRPr lang="ar-IQ">
              <a:solidFill>
                <a:prstClr val="black"/>
              </a:solidFill>
            </a:endParaRPr>
          </a:p>
        </p:txBody>
      </p:sp>
      <p:sp>
        <p:nvSpPr>
          <p:cNvPr id="8" name="Footer Placeholder 7"/>
          <p:cNvSpPr>
            <a:spLocks noGrp="1"/>
          </p:cNvSpPr>
          <p:nvPr>
            <p:ph type="ftr" sz="quarter" idx="11"/>
          </p:nvPr>
        </p:nvSpPr>
        <p:spPr/>
        <p:txBody>
          <a:bodyPr/>
          <a:lstStyle/>
          <a:p>
            <a:endParaRPr lang="ar-IQ">
              <a:solidFill>
                <a:prstClr val="black"/>
              </a:solidFill>
            </a:endParaRPr>
          </a:p>
        </p:txBody>
      </p:sp>
      <p:sp>
        <p:nvSpPr>
          <p:cNvPr id="9" name="Slide Number Placeholder 8"/>
          <p:cNvSpPr>
            <a:spLocks noGrp="1"/>
          </p:cNvSpPr>
          <p:nvPr>
            <p:ph type="sldNum" sz="quarter" idx="12"/>
          </p:nvPr>
        </p:nvSpPr>
        <p:spPr/>
        <p:txBody>
          <a:bodyPr/>
          <a:lstStyle/>
          <a:p>
            <a:fld id="{10D3B32D-0269-4C71-BE26-9716ECAF671B}" type="slidenum">
              <a:rPr lang="ar-IQ" smtClean="0">
                <a:solidFill>
                  <a:prstClr val="black"/>
                </a:solidFill>
              </a:rPr>
              <a:pPr/>
              <a:t>‹#›</a:t>
            </a:fld>
            <a:endParaRPr lang="ar-IQ">
              <a:solidFill>
                <a:prstClr val="black"/>
              </a:solidFill>
            </a:endParaRPr>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0995133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C24C8BB-1A22-42D4-9D85-2BE684EAB24B}" type="datetimeFigureOut">
              <a:rPr lang="ar-IQ" smtClean="0">
                <a:solidFill>
                  <a:prstClr val="black"/>
                </a:solidFill>
              </a:rPr>
              <a:pPr/>
              <a:t>04/05/1442</a:t>
            </a:fld>
            <a:endParaRPr lang="ar-IQ">
              <a:solidFill>
                <a:prstClr val="black"/>
              </a:solidFill>
            </a:endParaRPr>
          </a:p>
        </p:txBody>
      </p:sp>
      <p:sp>
        <p:nvSpPr>
          <p:cNvPr id="4" name="Footer Placeholder 3"/>
          <p:cNvSpPr>
            <a:spLocks noGrp="1"/>
          </p:cNvSpPr>
          <p:nvPr>
            <p:ph type="ftr" sz="quarter" idx="11"/>
          </p:nvPr>
        </p:nvSpPr>
        <p:spPr/>
        <p:txBody>
          <a:bodyPr/>
          <a:lstStyle/>
          <a:p>
            <a:endParaRPr lang="ar-IQ">
              <a:solidFill>
                <a:prstClr val="black"/>
              </a:solidFill>
            </a:endParaRPr>
          </a:p>
        </p:txBody>
      </p:sp>
      <p:sp>
        <p:nvSpPr>
          <p:cNvPr id="5" name="Slide Number Placeholder 4"/>
          <p:cNvSpPr>
            <a:spLocks noGrp="1"/>
          </p:cNvSpPr>
          <p:nvPr>
            <p:ph type="sldNum" sz="quarter" idx="12"/>
          </p:nvPr>
        </p:nvSpPr>
        <p:spPr/>
        <p:txBody>
          <a:bodyPr/>
          <a:lstStyle/>
          <a:p>
            <a:fld id="{10D3B32D-0269-4C71-BE26-9716ECAF671B}" type="slidenum">
              <a:rPr lang="ar-IQ" smtClean="0">
                <a:solidFill>
                  <a:prstClr val="black"/>
                </a:solidFill>
              </a:rPr>
              <a:pPr/>
              <a:t>‹#›</a:t>
            </a:fld>
            <a:endParaRPr lang="ar-IQ">
              <a:solidFill>
                <a:prstClr val="black"/>
              </a:solidFill>
            </a:endParaRPr>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1398729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C24C8BB-1A22-42D4-9D85-2BE684EAB24B}" type="datetimeFigureOut">
              <a:rPr lang="ar-IQ" smtClean="0">
                <a:solidFill>
                  <a:prstClr val="black"/>
                </a:solidFill>
              </a:rPr>
              <a:pPr/>
              <a:t>04/05/1442</a:t>
            </a:fld>
            <a:endParaRPr lang="ar-IQ">
              <a:solidFill>
                <a:prstClr val="black"/>
              </a:solidFill>
            </a:endParaRPr>
          </a:p>
        </p:txBody>
      </p:sp>
      <p:sp>
        <p:nvSpPr>
          <p:cNvPr id="3" name="Footer Placeholder 2"/>
          <p:cNvSpPr>
            <a:spLocks noGrp="1"/>
          </p:cNvSpPr>
          <p:nvPr>
            <p:ph type="ftr" sz="quarter" idx="11"/>
          </p:nvPr>
        </p:nvSpPr>
        <p:spPr/>
        <p:txBody>
          <a:bodyPr/>
          <a:lstStyle/>
          <a:p>
            <a:endParaRPr lang="ar-IQ">
              <a:solidFill>
                <a:prstClr val="black"/>
              </a:solidFill>
            </a:endParaRPr>
          </a:p>
        </p:txBody>
      </p:sp>
      <p:sp>
        <p:nvSpPr>
          <p:cNvPr id="4" name="Slide Number Placeholder 3"/>
          <p:cNvSpPr>
            <a:spLocks noGrp="1"/>
          </p:cNvSpPr>
          <p:nvPr>
            <p:ph type="sldNum" sz="quarter" idx="12"/>
          </p:nvPr>
        </p:nvSpPr>
        <p:spPr/>
        <p:txBody>
          <a:bodyPr/>
          <a:lstStyle/>
          <a:p>
            <a:fld id="{10D3B32D-0269-4C71-BE26-9716ECAF671B}" type="slidenum">
              <a:rPr lang="ar-IQ" smtClean="0">
                <a:solidFill>
                  <a:prstClr val="black"/>
                </a:solidFill>
              </a:rPr>
              <a:pPr/>
              <a:t>‹#›</a:t>
            </a:fld>
            <a:endParaRPr lang="ar-IQ">
              <a:solidFill>
                <a:prstClr val="black"/>
              </a:solidFill>
            </a:endParaRPr>
          </a:p>
        </p:txBody>
      </p:sp>
    </p:spTree>
    <p:extLst>
      <p:ext uri="{BB962C8B-B14F-4D97-AF65-F5344CB8AC3E}">
        <p14:creationId xmlns:p14="http://schemas.microsoft.com/office/powerpoint/2010/main" val="7416003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ar-IQ"/>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E5A7FF4-F951-4167-B029-3A7B4DF7FFF6}" type="datetimeFigureOut">
              <a:rPr lang="ar-IQ" smtClean="0"/>
              <a:t>04/05/1442</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AACDD82B-5988-4546-8546-9ACEDDB2727D}" type="slidenum">
              <a:rPr lang="ar-IQ" smtClean="0"/>
              <a:t>‹#›</a:t>
            </a:fld>
            <a:endParaRPr lang="ar-IQ"/>
          </a:p>
        </p:txBody>
      </p:sp>
    </p:spTree>
    <p:extLst>
      <p:ext uri="{BB962C8B-B14F-4D97-AF65-F5344CB8AC3E}">
        <p14:creationId xmlns:p14="http://schemas.microsoft.com/office/powerpoint/2010/main" val="124296901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C24C8BB-1A22-42D4-9D85-2BE684EAB24B}" type="datetimeFigureOut">
              <a:rPr lang="ar-IQ" smtClean="0">
                <a:solidFill>
                  <a:prstClr val="black"/>
                </a:solidFill>
              </a:rPr>
              <a:pPr/>
              <a:t>04/05/1442</a:t>
            </a:fld>
            <a:endParaRPr lang="ar-IQ">
              <a:solidFill>
                <a:prstClr val="black"/>
              </a:solidFill>
            </a:endParaRPr>
          </a:p>
        </p:txBody>
      </p:sp>
      <p:sp>
        <p:nvSpPr>
          <p:cNvPr id="6" name="Footer Placeholder 5"/>
          <p:cNvSpPr>
            <a:spLocks noGrp="1"/>
          </p:cNvSpPr>
          <p:nvPr>
            <p:ph type="ftr" sz="quarter" idx="11"/>
          </p:nvPr>
        </p:nvSpPr>
        <p:spPr/>
        <p:txBody>
          <a:bodyPr/>
          <a:lstStyle/>
          <a:p>
            <a:endParaRPr lang="ar-IQ">
              <a:solidFill>
                <a:prstClr val="black"/>
              </a:solidFill>
            </a:endParaRPr>
          </a:p>
        </p:txBody>
      </p:sp>
      <p:sp>
        <p:nvSpPr>
          <p:cNvPr id="7" name="Slide Number Placeholder 6"/>
          <p:cNvSpPr>
            <a:spLocks noGrp="1"/>
          </p:cNvSpPr>
          <p:nvPr>
            <p:ph type="sldNum" sz="quarter" idx="12"/>
          </p:nvPr>
        </p:nvSpPr>
        <p:spPr/>
        <p:txBody>
          <a:bodyPr/>
          <a:lstStyle/>
          <a:p>
            <a:fld id="{10D3B32D-0269-4C71-BE26-9716ECAF671B}" type="slidenum">
              <a:rPr lang="ar-IQ" smtClean="0">
                <a:solidFill>
                  <a:prstClr val="black"/>
                </a:solidFill>
              </a:rPr>
              <a:pPr/>
              <a:t>‹#›</a:t>
            </a:fld>
            <a:endParaRPr lang="ar-IQ">
              <a:solidFill>
                <a:prstClr val="black"/>
              </a:solidFill>
            </a:endParaRPr>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2290680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C24C8BB-1A22-42D4-9D85-2BE684EAB24B}" type="datetimeFigureOut">
              <a:rPr lang="ar-IQ" smtClean="0">
                <a:solidFill>
                  <a:prstClr val="black"/>
                </a:solidFill>
              </a:rPr>
              <a:pPr/>
              <a:t>04/05/1442</a:t>
            </a:fld>
            <a:endParaRPr lang="ar-IQ">
              <a:solidFill>
                <a:prstClr val="black"/>
              </a:solidFill>
            </a:endParaRPr>
          </a:p>
        </p:txBody>
      </p:sp>
      <p:sp>
        <p:nvSpPr>
          <p:cNvPr id="6" name="Footer Placeholder 5"/>
          <p:cNvSpPr>
            <a:spLocks noGrp="1"/>
          </p:cNvSpPr>
          <p:nvPr>
            <p:ph type="ftr" sz="quarter" idx="11"/>
          </p:nvPr>
        </p:nvSpPr>
        <p:spPr/>
        <p:txBody>
          <a:bodyPr/>
          <a:lstStyle/>
          <a:p>
            <a:endParaRPr lang="ar-IQ">
              <a:solidFill>
                <a:prstClr val="black"/>
              </a:solidFill>
            </a:endParaRPr>
          </a:p>
        </p:txBody>
      </p:sp>
      <p:sp>
        <p:nvSpPr>
          <p:cNvPr id="7" name="Slide Number Placeholder 6"/>
          <p:cNvSpPr>
            <a:spLocks noGrp="1"/>
          </p:cNvSpPr>
          <p:nvPr>
            <p:ph type="sldNum" sz="quarter" idx="12"/>
          </p:nvPr>
        </p:nvSpPr>
        <p:spPr/>
        <p:txBody>
          <a:bodyPr/>
          <a:lstStyle/>
          <a:p>
            <a:fld id="{10D3B32D-0269-4C71-BE26-9716ECAF671B}" type="slidenum">
              <a:rPr lang="ar-IQ" smtClean="0">
                <a:solidFill>
                  <a:prstClr val="black"/>
                </a:solidFill>
              </a:rPr>
              <a:pPr/>
              <a:t>‹#›</a:t>
            </a:fld>
            <a:endParaRPr lang="ar-IQ">
              <a:solidFill>
                <a:prstClr val="black"/>
              </a:solidFill>
            </a:endParaRPr>
          </a:p>
        </p:txBody>
      </p:sp>
    </p:spTree>
    <p:extLst>
      <p:ext uri="{BB962C8B-B14F-4D97-AF65-F5344CB8AC3E}">
        <p14:creationId xmlns:p14="http://schemas.microsoft.com/office/powerpoint/2010/main" val="304382978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C24C8BB-1A22-42D4-9D85-2BE684EAB24B}" type="datetimeFigureOut">
              <a:rPr lang="ar-IQ" smtClean="0">
                <a:solidFill>
                  <a:prstClr val="black"/>
                </a:solidFill>
              </a:rPr>
              <a:pPr/>
              <a:t>04/05/1442</a:t>
            </a:fld>
            <a:endParaRPr lang="ar-IQ">
              <a:solidFill>
                <a:prstClr val="black"/>
              </a:solidFill>
            </a:endParaRPr>
          </a:p>
        </p:txBody>
      </p:sp>
      <p:sp>
        <p:nvSpPr>
          <p:cNvPr id="6" name="Footer Placeholder 5"/>
          <p:cNvSpPr>
            <a:spLocks noGrp="1"/>
          </p:cNvSpPr>
          <p:nvPr>
            <p:ph type="ftr" sz="quarter" idx="11"/>
          </p:nvPr>
        </p:nvSpPr>
        <p:spPr/>
        <p:txBody>
          <a:bodyPr/>
          <a:lstStyle/>
          <a:p>
            <a:endParaRPr lang="ar-IQ">
              <a:solidFill>
                <a:prstClr val="black"/>
              </a:solidFill>
            </a:endParaRPr>
          </a:p>
        </p:txBody>
      </p:sp>
      <p:sp>
        <p:nvSpPr>
          <p:cNvPr id="7" name="Slide Number Placeholder 6"/>
          <p:cNvSpPr>
            <a:spLocks noGrp="1"/>
          </p:cNvSpPr>
          <p:nvPr>
            <p:ph type="sldNum" sz="quarter" idx="12"/>
          </p:nvPr>
        </p:nvSpPr>
        <p:spPr/>
        <p:txBody>
          <a:bodyPr/>
          <a:lstStyle/>
          <a:p>
            <a:fld id="{10D3B32D-0269-4C71-BE26-9716ECAF671B}" type="slidenum">
              <a:rPr lang="ar-IQ" smtClean="0">
                <a:solidFill>
                  <a:prstClr val="black"/>
                </a:solidFill>
              </a:rPr>
              <a:pPr/>
              <a:t>‹#›</a:t>
            </a:fld>
            <a:endParaRPr lang="ar-IQ">
              <a:solidFill>
                <a:prstClr val="black"/>
              </a:solidFill>
            </a:endParaRPr>
          </a:p>
        </p:txBody>
      </p:sp>
    </p:spTree>
    <p:extLst>
      <p:ext uri="{BB962C8B-B14F-4D97-AF65-F5344CB8AC3E}">
        <p14:creationId xmlns:p14="http://schemas.microsoft.com/office/powerpoint/2010/main" val="337083048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C24C8BB-1A22-42D4-9D85-2BE684EAB24B}" type="datetimeFigureOut">
              <a:rPr lang="ar-IQ" smtClean="0">
                <a:solidFill>
                  <a:prstClr val="black"/>
                </a:solidFill>
              </a:rPr>
              <a:pPr/>
              <a:t>04/05/1442</a:t>
            </a:fld>
            <a:endParaRPr lang="ar-IQ">
              <a:solidFill>
                <a:prstClr val="black"/>
              </a:solidFill>
            </a:endParaRPr>
          </a:p>
        </p:txBody>
      </p:sp>
      <p:sp>
        <p:nvSpPr>
          <p:cNvPr id="5" name="Footer Placeholder 4"/>
          <p:cNvSpPr>
            <a:spLocks noGrp="1"/>
          </p:cNvSpPr>
          <p:nvPr>
            <p:ph type="ftr" sz="quarter" idx="11"/>
          </p:nvPr>
        </p:nvSpPr>
        <p:spPr/>
        <p:txBody>
          <a:bodyPr/>
          <a:lstStyle/>
          <a:p>
            <a:endParaRPr lang="ar-IQ">
              <a:solidFill>
                <a:prstClr val="black"/>
              </a:solidFill>
            </a:endParaRPr>
          </a:p>
        </p:txBody>
      </p:sp>
      <p:sp>
        <p:nvSpPr>
          <p:cNvPr id="6" name="Slide Number Placeholder 5"/>
          <p:cNvSpPr>
            <a:spLocks noGrp="1"/>
          </p:cNvSpPr>
          <p:nvPr>
            <p:ph type="sldNum" sz="quarter" idx="12"/>
          </p:nvPr>
        </p:nvSpPr>
        <p:spPr/>
        <p:txBody>
          <a:bodyPr/>
          <a:lstStyle/>
          <a:p>
            <a:fld id="{10D3B32D-0269-4C71-BE26-9716ECAF671B}" type="slidenum">
              <a:rPr lang="ar-IQ" smtClean="0">
                <a:solidFill>
                  <a:prstClr val="black"/>
                </a:solidFill>
              </a:rPr>
              <a:pPr/>
              <a:t>‹#›</a:t>
            </a:fld>
            <a:endParaRPr lang="ar-IQ">
              <a:solidFill>
                <a:prstClr val="black"/>
              </a:solidFill>
            </a:endParaRPr>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5528330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C24C8BB-1A22-42D4-9D85-2BE684EAB24B}" type="datetimeFigureOut">
              <a:rPr lang="ar-IQ" smtClean="0">
                <a:solidFill>
                  <a:prstClr val="black"/>
                </a:solidFill>
              </a:rPr>
              <a:pPr/>
              <a:t>04/05/1442</a:t>
            </a:fld>
            <a:endParaRPr lang="ar-IQ">
              <a:solidFill>
                <a:prstClr val="black"/>
              </a:solidFill>
            </a:endParaRPr>
          </a:p>
        </p:txBody>
      </p:sp>
      <p:sp>
        <p:nvSpPr>
          <p:cNvPr id="5" name="Footer Placeholder 4"/>
          <p:cNvSpPr>
            <a:spLocks noGrp="1"/>
          </p:cNvSpPr>
          <p:nvPr>
            <p:ph type="ftr" sz="quarter" idx="11"/>
          </p:nvPr>
        </p:nvSpPr>
        <p:spPr/>
        <p:txBody>
          <a:bodyPr/>
          <a:lstStyle/>
          <a:p>
            <a:endParaRPr lang="ar-IQ">
              <a:solidFill>
                <a:prstClr val="black"/>
              </a:solidFill>
            </a:endParaRPr>
          </a:p>
        </p:txBody>
      </p:sp>
      <p:sp>
        <p:nvSpPr>
          <p:cNvPr id="6" name="Slide Number Placeholder 5"/>
          <p:cNvSpPr>
            <a:spLocks noGrp="1"/>
          </p:cNvSpPr>
          <p:nvPr>
            <p:ph type="sldNum" sz="quarter" idx="12"/>
          </p:nvPr>
        </p:nvSpPr>
        <p:spPr/>
        <p:txBody>
          <a:bodyPr/>
          <a:lstStyle/>
          <a:p>
            <a:fld id="{10D3B32D-0269-4C71-BE26-9716ECAF671B}" type="slidenum">
              <a:rPr lang="ar-IQ" smtClean="0">
                <a:solidFill>
                  <a:prstClr val="black"/>
                </a:solidFill>
              </a:rPr>
              <a:pPr/>
              <a:t>‹#›</a:t>
            </a:fld>
            <a:endParaRPr lang="ar-IQ">
              <a:solidFill>
                <a:prstClr val="black"/>
              </a:solidFill>
            </a:endParaRPr>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r>
              <a:rPr lang="en-US" sz="8000" dirty="0">
                <a:solidFill>
                  <a:prstClr val="black"/>
                </a:solidFill>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r>
              <a:rPr lang="en-US" sz="8000" dirty="0">
                <a:solidFill>
                  <a:prstClr val="black"/>
                </a:solidFill>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4953244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C24C8BB-1A22-42D4-9D85-2BE684EAB24B}" type="datetimeFigureOut">
              <a:rPr lang="ar-IQ" smtClean="0">
                <a:solidFill>
                  <a:prstClr val="black"/>
                </a:solidFill>
              </a:rPr>
              <a:pPr/>
              <a:t>04/05/1442</a:t>
            </a:fld>
            <a:endParaRPr lang="ar-IQ">
              <a:solidFill>
                <a:prstClr val="black"/>
              </a:solidFill>
            </a:endParaRPr>
          </a:p>
        </p:txBody>
      </p:sp>
      <p:sp>
        <p:nvSpPr>
          <p:cNvPr id="5" name="Footer Placeholder 4"/>
          <p:cNvSpPr>
            <a:spLocks noGrp="1"/>
          </p:cNvSpPr>
          <p:nvPr>
            <p:ph type="ftr" sz="quarter" idx="11"/>
          </p:nvPr>
        </p:nvSpPr>
        <p:spPr/>
        <p:txBody>
          <a:bodyPr/>
          <a:lstStyle/>
          <a:p>
            <a:endParaRPr lang="ar-IQ">
              <a:solidFill>
                <a:prstClr val="black"/>
              </a:solidFill>
            </a:endParaRPr>
          </a:p>
        </p:txBody>
      </p:sp>
      <p:sp>
        <p:nvSpPr>
          <p:cNvPr id="6" name="Slide Number Placeholder 5"/>
          <p:cNvSpPr>
            <a:spLocks noGrp="1"/>
          </p:cNvSpPr>
          <p:nvPr>
            <p:ph type="sldNum" sz="quarter" idx="12"/>
          </p:nvPr>
        </p:nvSpPr>
        <p:spPr/>
        <p:txBody>
          <a:bodyPr/>
          <a:lstStyle/>
          <a:p>
            <a:fld id="{10D3B32D-0269-4C71-BE26-9716ECAF671B}" type="slidenum">
              <a:rPr lang="ar-IQ" smtClean="0">
                <a:solidFill>
                  <a:prstClr val="black"/>
                </a:solidFill>
              </a:rPr>
              <a:pPr/>
              <a:t>‹#›</a:t>
            </a:fld>
            <a:endParaRPr lang="ar-IQ">
              <a:solidFill>
                <a:prstClr val="black"/>
              </a:solidFill>
            </a:endParaRPr>
          </a:p>
        </p:txBody>
      </p:sp>
    </p:spTree>
    <p:extLst>
      <p:ext uri="{BB962C8B-B14F-4D97-AF65-F5344CB8AC3E}">
        <p14:creationId xmlns:p14="http://schemas.microsoft.com/office/powerpoint/2010/main" val="118357977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C24C8BB-1A22-42D4-9D85-2BE684EAB24B}" type="datetimeFigureOut">
              <a:rPr lang="ar-IQ" smtClean="0">
                <a:solidFill>
                  <a:prstClr val="black"/>
                </a:solidFill>
              </a:rPr>
              <a:pPr/>
              <a:t>04/05/1442</a:t>
            </a:fld>
            <a:endParaRPr lang="ar-IQ">
              <a:solidFill>
                <a:prstClr val="black"/>
              </a:solidFill>
            </a:endParaRPr>
          </a:p>
        </p:txBody>
      </p:sp>
      <p:sp>
        <p:nvSpPr>
          <p:cNvPr id="5" name="Footer Placeholder 4"/>
          <p:cNvSpPr>
            <a:spLocks noGrp="1"/>
          </p:cNvSpPr>
          <p:nvPr>
            <p:ph type="ftr" sz="quarter" idx="11"/>
          </p:nvPr>
        </p:nvSpPr>
        <p:spPr/>
        <p:txBody>
          <a:bodyPr/>
          <a:lstStyle/>
          <a:p>
            <a:endParaRPr lang="ar-IQ">
              <a:solidFill>
                <a:prstClr val="black"/>
              </a:solidFill>
            </a:endParaRPr>
          </a:p>
        </p:txBody>
      </p:sp>
      <p:sp>
        <p:nvSpPr>
          <p:cNvPr id="6" name="Slide Number Placeholder 5"/>
          <p:cNvSpPr>
            <a:spLocks noGrp="1"/>
          </p:cNvSpPr>
          <p:nvPr>
            <p:ph type="sldNum" sz="quarter" idx="12"/>
          </p:nvPr>
        </p:nvSpPr>
        <p:spPr/>
        <p:txBody>
          <a:bodyPr/>
          <a:lstStyle/>
          <a:p>
            <a:fld id="{10D3B32D-0269-4C71-BE26-9716ECAF671B}" type="slidenum">
              <a:rPr lang="ar-IQ" smtClean="0">
                <a:solidFill>
                  <a:prstClr val="black"/>
                </a:solidFill>
              </a:rPr>
              <a:pPr/>
              <a:t>‹#›</a:t>
            </a:fld>
            <a:endParaRPr lang="ar-IQ">
              <a:solidFill>
                <a:prstClr val="black"/>
              </a:solidFill>
            </a:endParaRPr>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r>
              <a:rPr lang="en-US" sz="8000" dirty="0">
                <a:solidFill>
                  <a:prstClr val="black"/>
                </a:solidFill>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r>
              <a:rPr lang="en-US" sz="8000" dirty="0">
                <a:solidFill>
                  <a:prstClr val="black"/>
                </a:solidFill>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5194987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C24C8BB-1A22-42D4-9D85-2BE684EAB24B}" type="datetimeFigureOut">
              <a:rPr lang="ar-IQ" smtClean="0">
                <a:solidFill>
                  <a:prstClr val="black"/>
                </a:solidFill>
              </a:rPr>
              <a:pPr/>
              <a:t>04/05/1442</a:t>
            </a:fld>
            <a:endParaRPr lang="ar-IQ">
              <a:solidFill>
                <a:prstClr val="black"/>
              </a:solidFill>
            </a:endParaRPr>
          </a:p>
        </p:txBody>
      </p:sp>
      <p:sp>
        <p:nvSpPr>
          <p:cNvPr id="5" name="Footer Placeholder 4"/>
          <p:cNvSpPr>
            <a:spLocks noGrp="1"/>
          </p:cNvSpPr>
          <p:nvPr>
            <p:ph type="ftr" sz="quarter" idx="11"/>
          </p:nvPr>
        </p:nvSpPr>
        <p:spPr/>
        <p:txBody>
          <a:bodyPr/>
          <a:lstStyle/>
          <a:p>
            <a:endParaRPr lang="ar-IQ">
              <a:solidFill>
                <a:prstClr val="black"/>
              </a:solidFill>
            </a:endParaRPr>
          </a:p>
        </p:txBody>
      </p:sp>
      <p:sp>
        <p:nvSpPr>
          <p:cNvPr id="6" name="Slide Number Placeholder 5"/>
          <p:cNvSpPr>
            <a:spLocks noGrp="1"/>
          </p:cNvSpPr>
          <p:nvPr>
            <p:ph type="sldNum" sz="quarter" idx="12"/>
          </p:nvPr>
        </p:nvSpPr>
        <p:spPr/>
        <p:txBody>
          <a:bodyPr/>
          <a:lstStyle/>
          <a:p>
            <a:fld id="{10D3B32D-0269-4C71-BE26-9716ECAF671B}" type="slidenum">
              <a:rPr lang="ar-IQ" smtClean="0">
                <a:solidFill>
                  <a:prstClr val="black"/>
                </a:solidFill>
              </a:rPr>
              <a:pPr/>
              <a:t>‹#›</a:t>
            </a:fld>
            <a:endParaRPr lang="ar-IQ">
              <a:solidFill>
                <a:prstClr val="black"/>
              </a:solidFill>
            </a:endParaRPr>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0818267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C24C8BB-1A22-42D4-9D85-2BE684EAB24B}" type="datetimeFigureOut">
              <a:rPr lang="ar-IQ" smtClean="0">
                <a:solidFill>
                  <a:prstClr val="black"/>
                </a:solidFill>
              </a:rPr>
              <a:pPr/>
              <a:t>04/05/1442</a:t>
            </a:fld>
            <a:endParaRPr lang="ar-IQ">
              <a:solidFill>
                <a:prstClr val="black"/>
              </a:solidFill>
            </a:endParaRPr>
          </a:p>
        </p:txBody>
      </p:sp>
      <p:sp>
        <p:nvSpPr>
          <p:cNvPr id="5" name="Footer Placeholder 4"/>
          <p:cNvSpPr>
            <a:spLocks noGrp="1"/>
          </p:cNvSpPr>
          <p:nvPr>
            <p:ph type="ftr" sz="quarter" idx="11"/>
          </p:nvPr>
        </p:nvSpPr>
        <p:spPr/>
        <p:txBody>
          <a:bodyPr/>
          <a:lstStyle/>
          <a:p>
            <a:endParaRPr lang="ar-IQ">
              <a:solidFill>
                <a:prstClr val="black"/>
              </a:solidFill>
            </a:endParaRPr>
          </a:p>
        </p:txBody>
      </p:sp>
      <p:sp>
        <p:nvSpPr>
          <p:cNvPr id="6" name="Slide Number Placeholder 5"/>
          <p:cNvSpPr>
            <a:spLocks noGrp="1"/>
          </p:cNvSpPr>
          <p:nvPr>
            <p:ph type="sldNum" sz="quarter" idx="12"/>
          </p:nvPr>
        </p:nvSpPr>
        <p:spPr/>
        <p:txBody>
          <a:bodyPr/>
          <a:lstStyle/>
          <a:p>
            <a:fld id="{10D3B32D-0269-4C71-BE26-9716ECAF671B}" type="slidenum">
              <a:rPr lang="ar-IQ" smtClean="0">
                <a:solidFill>
                  <a:prstClr val="black"/>
                </a:solidFill>
              </a:rPr>
              <a:pPr/>
              <a:t>‹#›</a:t>
            </a:fld>
            <a:endParaRPr lang="ar-IQ">
              <a:solidFill>
                <a:prstClr val="black"/>
              </a:solidFill>
            </a:endParaRPr>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4118902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C24C8BB-1A22-42D4-9D85-2BE684EAB24B}" type="datetimeFigureOut">
              <a:rPr lang="ar-IQ" smtClean="0">
                <a:solidFill>
                  <a:prstClr val="black"/>
                </a:solidFill>
              </a:rPr>
              <a:pPr/>
              <a:t>04/05/1442</a:t>
            </a:fld>
            <a:endParaRPr lang="ar-IQ">
              <a:solidFill>
                <a:prstClr val="black"/>
              </a:solidFill>
            </a:endParaRPr>
          </a:p>
        </p:txBody>
      </p:sp>
      <p:sp>
        <p:nvSpPr>
          <p:cNvPr id="5" name="Footer Placeholder 4"/>
          <p:cNvSpPr>
            <a:spLocks noGrp="1"/>
          </p:cNvSpPr>
          <p:nvPr>
            <p:ph type="ftr" sz="quarter" idx="11"/>
          </p:nvPr>
        </p:nvSpPr>
        <p:spPr/>
        <p:txBody>
          <a:bodyPr/>
          <a:lstStyle/>
          <a:p>
            <a:endParaRPr lang="ar-IQ">
              <a:solidFill>
                <a:prstClr val="black"/>
              </a:solidFill>
            </a:endParaRPr>
          </a:p>
        </p:txBody>
      </p:sp>
      <p:sp>
        <p:nvSpPr>
          <p:cNvPr id="6" name="Slide Number Placeholder 5"/>
          <p:cNvSpPr>
            <a:spLocks noGrp="1"/>
          </p:cNvSpPr>
          <p:nvPr>
            <p:ph type="sldNum" sz="quarter" idx="12"/>
          </p:nvPr>
        </p:nvSpPr>
        <p:spPr/>
        <p:txBody>
          <a:bodyPr/>
          <a:lstStyle/>
          <a:p>
            <a:fld id="{10D3B32D-0269-4C71-BE26-9716ECAF671B}" type="slidenum">
              <a:rPr lang="ar-IQ" smtClean="0">
                <a:solidFill>
                  <a:prstClr val="black"/>
                </a:solidFill>
              </a:rPr>
              <a:pPr/>
              <a:t>‹#›</a:t>
            </a:fld>
            <a:endParaRPr lang="ar-IQ">
              <a:solidFill>
                <a:prstClr val="black"/>
              </a:solidFill>
            </a:endParaRPr>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911576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5" name="Date Placeholder 4"/>
          <p:cNvSpPr>
            <a:spLocks noGrp="1"/>
          </p:cNvSpPr>
          <p:nvPr>
            <p:ph type="dt" sz="half" idx="10"/>
          </p:nvPr>
        </p:nvSpPr>
        <p:spPr/>
        <p:txBody>
          <a:bodyPr/>
          <a:lstStyle/>
          <a:p>
            <a:fld id="{DE5A7FF4-F951-4167-B029-3A7B4DF7FFF6}" type="datetimeFigureOut">
              <a:rPr lang="ar-IQ" smtClean="0"/>
              <a:t>04/05/1442</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AACDD82B-5988-4546-8546-9ACEDDB2727D}" type="slidenum">
              <a:rPr lang="ar-IQ" smtClean="0"/>
              <a:t>‹#›</a:t>
            </a:fld>
            <a:endParaRPr lang="ar-IQ"/>
          </a:p>
        </p:txBody>
      </p:sp>
    </p:spTree>
    <p:extLst>
      <p:ext uri="{BB962C8B-B14F-4D97-AF65-F5344CB8AC3E}">
        <p14:creationId xmlns:p14="http://schemas.microsoft.com/office/powerpoint/2010/main" val="28384260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ar-IQ"/>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7" name="Date Placeholder 6"/>
          <p:cNvSpPr>
            <a:spLocks noGrp="1"/>
          </p:cNvSpPr>
          <p:nvPr>
            <p:ph type="dt" sz="half" idx="10"/>
          </p:nvPr>
        </p:nvSpPr>
        <p:spPr/>
        <p:txBody>
          <a:bodyPr/>
          <a:lstStyle/>
          <a:p>
            <a:fld id="{DE5A7FF4-F951-4167-B029-3A7B4DF7FFF6}" type="datetimeFigureOut">
              <a:rPr lang="ar-IQ" smtClean="0"/>
              <a:t>04/05/1442</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AACDD82B-5988-4546-8546-9ACEDDB2727D}" type="slidenum">
              <a:rPr lang="ar-IQ" smtClean="0"/>
              <a:t>‹#›</a:t>
            </a:fld>
            <a:endParaRPr lang="ar-IQ"/>
          </a:p>
        </p:txBody>
      </p:sp>
    </p:spTree>
    <p:extLst>
      <p:ext uri="{BB962C8B-B14F-4D97-AF65-F5344CB8AC3E}">
        <p14:creationId xmlns:p14="http://schemas.microsoft.com/office/powerpoint/2010/main" val="26023086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Date Placeholder 2"/>
          <p:cNvSpPr>
            <a:spLocks noGrp="1"/>
          </p:cNvSpPr>
          <p:nvPr>
            <p:ph type="dt" sz="half" idx="10"/>
          </p:nvPr>
        </p:nvSpPr>
        <p:spPr/>
        <p:txBody>
          <a:bodyPr/>
          <a:lstStyle/>
          <a:p>
            <a:fld id="{DE5A7FF4-F951-4167-B029-3A7B4DF7FFF6}" type="datetimeFigureOut">
              <a:rPr lang="ar-IQ" smtClean="0"/>
              <a:t>04/05/1442</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AACDD82B-5988-4546-8546-9ACEDDB2727D}" type="slidenum">
              <a:rPr lang="ar-IQ" smtClean="0"/>
              <a:t>‹#›</a:t>
            </a:fld>
            <a:endParaRPr lang="ar-IQ"/>
          </a:p>
        </p:txBody>
      </p:sp>
    </p:spTree>
    <p:extLst>
      <p:ext uri="{BB962C8B-B14F-4D97-AF65-F5344CB8AC3E}">
        <p14:creationId xmlns:p14="http://schemas.microsoft.com/office/powerpoint/2010/main" val="39339405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E5A7FF4-F951-4167-B029-3A7B4DF7FFF6}" type="datetimeFigureOut">
              <a:rPr lang="ar-IQ" smtClean="0"/>
              <a:t>04/05/1442</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AACDD82B-5988-4546-8546-9ACEDDB2727D}" type="slidenum">
              <a:rPr lang="ar-IQ" smtClean="0"/>
              <a:t>‹#›</a:t>
            </a:fld>
            <a:endParaRPr lang="ar-IQ"/>
          </a:p>
        </p:txBody>
      </p:sp>
    </p:spTree>
    <p:extLst>
      <p:ext uri="{BB962C8B-B14F-4D97-AF65-F5344CB8AC3E}">
        <p14:creationId xmlns:p14="http://schemas.microsoft.com/office/powerpoint/2010/main" val="19567756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IQ"/>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E5A7FF4-F951-4167-B029-3A7B4DF7FFF6}" type="datetimeFigureOut">
              <a:rPr lang="ar-IQ" smtClean="0"/>
              <a:t>04/05/1442</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AACDD82B-5988-4546-8546-9ACEDDB2727D}" type="slidenum">
              <a:rPr lang="ar-IQ" smtClean="0"/>
              <a:t>‹#›</a:t>
            </a:fld>
            <a:endParaRPr lang="ar-IQ"/>
          </a:p>
        </p:txBody>
      </p:sp>
    </p:spTree>
    <p:extLst>
      <p:ext uri="{BB962C8B-B14F-4D97-AF65-F5344CB8AC3E}">
        <p14:creationId xmlns:p14="http://schemas.microsoft.com/office/powerpoint/2010/main" val="20397761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IQ"/>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E5A7FF4-F951-4167-B029-3A7B4DF7FFF6}" type="datetimeFigureOut">
              <a:rPr lang="ar-IQ" smtClean="0"/>
              <a:t>04/05/1442</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AACDD82B-5988-4546-8546-9ACEDDB2727D}" type="slidenum">
              <a:rPr lang="ar-IQ" smtClean="0"/>
              <a:t>‹#›</a:t>
            </a:fld>
            <a:endParaRPr lang="ar-IQ"/>
          </a:p>
        </p:txBody>
      </p:sp>
    </p:spTree>
    <p:extLst>
      <p:ext uri="{BB962C8B-B14F-4D97-AF65-F5344CB8AC3E}">
        <p14:creationId xmlns:p14="http://schemas.microsoft.com/office/powerpoint/2010/main" val="31126462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18" Type="http://schemas.openxmlformats.org/officeDocument/2006/relationships/theme" Target="../theme/theme3.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17" Type="http://schemas.openxmlformats.org/officeDocument/2006/relationships/slideLayout" Target="../slideLayouts/slideLayout39.xml"/><Relationship Id="rId2" Type="http://schemas.openxmlformats.org/officeDocument/2006/relationships/slideLayout" Target="../slideLayouts/slideLayout24.xml"/><Relationship Id="rId16" Type="http://schemas.openxmlformats.org/officeDocument/2006/relationships/slideLayout" Target="../slideLayouts/slideLayout38.xml"/><Relationship Id="rId20" Type="http://schemas.openxmlformats.org/officeDocument/2006/relationships/image" Target="../media/image4.png"/><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slideLayout" Target="../slideLayouts/slideLayout37.xml"/><Relationship Id="rId10" Type="http://schemas.openxmlformats.org/officeDocument/2006/relationships/slideLayout" Target="../slideLayouts/slideLayout32.xml"/><Relationship Id="rId19" Type="http://schemas.openxmlformats.org/officeDocument/2006/relationships/image" Target="../media/image3.png"/><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slideLayout" Target="../slideLayouts/slideLayout3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en-US" smtClean="0"/>
              <a:t>Click to edit Master title style</a:t>
            </a:r>
            <a:endParaRPr lang="ar-IQ"/>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DE5A7FF4-F951-4167-B029-3A7B4DF7FFF6}" type="datetimeFigureOut">
              <a:rPr lang="ar-IQ" smtClean="0"/>
              <a:t>04/05/1442</a:t>
            </a:fld>
            <a:endParaRPr lang="ar-IQ"/>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p>
        </p:txBody>
      </p:sp>
      <p:sp>
        <p:nvSpPr>
          <p:cNvPr id="6" name="Slide Number Placeholder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AACDD82B-5988-4546-8546-9ACEDDB2727D}" type="slidenum">
              <a:rPr lang="ar-IQ" smtClean="0"/>
              <a:t>‹#›</a:t>
            </a:fld>
            <a:endParaRPr lang="ar-IQ"/>
          </a:p>
        </p:txBody>
      </p:sp>
    </p:spTree>
    <p:extLst>
      <p:ext uri="{BB962C8B-B14F-4D97-AF65-F5344CB8AC3E}">
        <p14:creationId xmlns:p14="http://schemas.microsoft.com/office/powerpoint/2010/main" val="20896202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en-US" smtClean="0"/>
              <a:t>Click to edit Master title style</a:t>
            </a:r>
            <a:endParaRPr lang="ar-IQ"/>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DB6CD66B-4DA4-4F3A-B312-C45851507403}" type="datetimeFigureOut">
              <a:rPr lang="ar-IQ" smtClean="0">
                <a:solidFill>
                  <a:prstClr val="black">
                    <a:tint val="75000"/>
                  </a:prstClr>
                </a:solidFill>
              </a:rPr>
              <a:pPr/>
              <a:t>04/05/1442</a:t>
            </a:fld>
            <a:endParaRPr lang="ar-IQ">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solidFill>
                <a:prstClr val="black">
                  <a:tint val="75000"/>
                </a:prstClr>
              </a:solidFill>
            </a:endParaRPr>
          </a:p>
        </p:txBody>
      </p:sp>
      <p:sp>
        <p:nvSpPr>
          <p:cNvPr id="6" name="Slide Number Placeholder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D9381419-4D36-4D46-95E3-A9206D90C471}" type="slidenum">
              <a:rPr lang="ar-IQ" smtClean="0">
                <a:solidFill>
                  <a:prstClr val="black">
                    <a:tint val="75000"/>
                  </a:prstClr>
                </a:solidFill>
              </a:rPr>
              <a:pPr/>
              <a:t>‹#›</a:t>
            </a:fld>
            <a:endParaRPr lang="ar-IQ">
              <a:solidFill>
                <a:prstClr val="black">
                  <a:tint val="75000"/>
                </a:prstClr>
              </a:solidFill>
            </a:endParaRPr>
          </a:p>
        </p:txBody>
      </p:sp>
    </p:spTree>
    <p:extLst>
      <p:ext uri="{BB962C8B-B14F-4D97-AF65-F5344CB8AC3E}">
        <p14:creationId xmlns:p14="http://schemas.microsoft.com/office/powerpoint/2010/main" val="92274239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CC24C8BB-1A22-42D4-9D85-2BE684EAB24B}" type="datetimeFigureOut">
              <a:rPr lang="ar-IQ" smtClean="0">
                <a:solidFill>
                  <a:prstClr val="black"/>
                </a:solidFill>
              </a:rPr>
              <a:pPr/>
              <a:t>04/05/1442</a:t>
            </a:fld>
            <a:endParaRPr lang="ar-IQ">
              <a:solidFill>
                <a:prstClr val="black"/>
              </a:solidFill>
            </a:endParaRPr>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ar-IQ">
              <a:solidFill>
                <a:prstClr val="black"/>
              </a:solidFill>
            </a:endParaRPr>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10D3B32D-0269-4C71-BE26-9716ECAF671B}" type="slidenum">
              <a:rPr lang="ar-IQ" smtClean="0">
                <a:solidFill>
                  <a:prstClr val="black"/>
                </a:solidFill>
              </a:rPr>
              <a:pPr/>
              <a:t>‹#›</a:t>
            </a:fld>
            <a:endParaRPr lang="ar-IQ">
              <a:solidFill>
                <a:prstClr val="black"/>
              </a:solidFill>
            </a:endParaRPr>
          </a:p>
        </p:txBody>
      </p:sp>
    </p:spTree>
    <p:extLst>
      <p:ext uri="{BB962C8B-B14F-4D97-AF65-F5344CB8AC3E}">
        <p14:creationId xmlns:p14="http://schemas.microsoft.com/office/powerpoint/2010/main" val="410376029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Lst>
  <p:txStyles>
    <p:titleStyle>
      <a:lvl1pPr algn="ctr" defTabSz="457200" rtl="1"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85750" indent="-285750" algn="r" defTabSz="457200" rtl="1"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r" defTabSz="457200" rtl="1"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r" defTabSz="457200" rtl="1"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r" defTabSz="457200" rtl="1"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r" defTabSz="457200" rtl="1"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r" defTabSz="457200" rtl="1"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r" defTabSz="457200" rtl="1"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r" defTabSz="457200" rtl="1"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r" defTabSz="457200" rtl="1"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 Id="rId5" Type="http://schemas.openxmlformats.org/officeDocument/2006/relationships/image" Target="../media/image22.jpeg"/><Relationship Id="rId4" Type="http://schemas.openxmlformats.org/officeDocument/2006/relationships/image" Target="../media/image21.jpeg"/></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9.emf"/></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Magnetic Resonance and Medical Imaging  </a:t>
            </a:r>
            <a:endParaRPr lang="ar-IQ" dirty="0"/>
          </a:p>
        </p:txBody>
      </p:sp>
      <p:sp>
        <p:nvSpPr>
          <p:cNvPr id="3" name="Subtitle 2"/>
          <p:cNvSpPr>
            <a:spLocks noGrp="1"/>
          </p:cNvSpPr>
          <p:nvPr>
            <p:ph type="subTitle" idx="1"/>
          </p:nvPr>
        </p:nvSpPr>
        <p:spPr/>
        <p:txBody>
          <a:bodyPr>
            <a:normAutofit/>
          </a:bodyPr>
          <a:lstStyle/>
          <a:p>
            <a:r>
              <a:rPr lang="en-US" sz="2400" b="1" dirty="0" smtClean="0"/>
              <a:t> Lect. 2 - 4th year /Medical </a:t>
            </a:r>
            <a:r>
              <a:rPr lang="en-US" sz="2400" b="1" dirty="0"/>
              <a:t>P</a:t>
            </a:r>
            <a:r>
              <a:rPr lang="en-US" sz="2400" b="1" dirty="0" smtClean="0"/>
              <a:t>hysics </a:t>
            </a:r>
          </a:p>
          <a:p>
            <a:r>
              <a:rPr lang="en-US" sz="2400" b="1" dirty="0" err="1" smtClean="0">
                <a:latin typeface="Times New Roman" pitchFamily="18" charset="0"/>
                <a:cs typeface="Times New Roman" pitchFamily="18" charset="0"/>
              </a:rPr>
              <a:t>Dr</a:t>
            </a:r>
            <a:r>
              <a:rPr lang="en-US" sz="2400" b="1" dirty="0" smtClean="0">
                <a:latin typeface="Times New Roman" pitchFamily="18" charset="0"/>
                <a:cs typeface="Times New Roman" pitchFamily="18" charset="0"/>
              </a:rPr>
              <a:t> . Hanan </a:t>
            </a:r>
            <a:r>
              <a:rPr lang="en-US" sz="2400" b="1" dirty="0" err="1" smtClean="0">
                <a:latin typeface="Times New Roman" pitchFamily="18" charset="0"/>
                <a:cs typeface="Times New Roman" pitchFamily="18" charset="0"/>
              </a:rPr>
              <a:t>Abd</a:t>
            </a:r>
            <a:r>
              <a:rPr lang="en-US" sz="2400" b="1" dirty="0" smtClean="0">
                <a:latin typeface="Times New Roman" pitchFamily="18" charset="0"/>
                <a:cs typeface="Times New Roman" pitchFamily="18" charset="0"/>
              </a:rPr>
              <a:t> Ali  </a:t>
            </a:r>
            <a:endParaRPr lang="ar-IQ" sz="2400" b="1" dirty="0">
              <a:latin typeface="Times New Roman" pitchFamily="18" charset="0"/>
              <a:cs typeface="Times New Roman" pitchFamily="18" charset="0"/>
            </a:endParaRPr>
          </a:p>
        </p:txBody>
      </p:sp>
    </p:spTree>
    <p:extLst>
      <p:ext uri="{BB962C8B-B14F-4D97-AF65-F5344CB8AC3E}">
        <p14:creationId xmlns:p14="http://schemas.microsoft.com/office/powerpoint/2010/main" val="68265366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dirty="0"/>
          </a:p>
        </p:txBody>
      </p:sp>
      <p:pic>
        <p:nvPicPr>
          <p:cNvPr id="4" name="Content Placeholder 3"/>
          <p:cNvPicPr>
            <a:picLocks noGrp="1" noChangeAspect="1"/>
          </p:cNvPicPr>
          <p:nvPr>
            <p:ph idx="1"/>
          </p:nvPr>
        </p:nvPicPr>
        <p:blipFill>
          <a:blip r:embed="rId2"/>
          <a:stretch>
            <a:fillRect/>
          </a:stretch>
        </p:blipFill>
        <p:spPr>
          <a:xfrm>
            <a:off x="146957" y="0"/>
            <a:ext cx="12273643" cy="6858000"/>
          </a:xfrm>
          <a:prstGeom prst="rect">
            <a:avLst/>
          </a:prstGeom>
        </p:spPr>
      </p:pic>
    </p:spTree>
    <p:extLst>
      <p:ext uri="{BB962C8B-B14F-4D97-AF65-F5344CB8AC3E}">
        <p14:creationId xmlns:p14="http://schemas.microsoft.com/office/powerpoint/2010/main" val="388023045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67899">
              <a:srgbClr val="CFEAF3"/>
            </a:gs>
            <a:gs pos="62100">
              <a:srgbClr val="CCE9F2"/>
            </a:gs>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199" y="791936"/>
            <a:ext cx="10631905" cy="5385027"/>
          </a:xfrm>
        </p:spPr>
        <p:txBody>
          <a:bodyPr>
            <a:noAutofit/>
          </a:bodyPr>
          <a:lstStyle/>
          <a:p>
            <a:pPr algn="l" rtl="0">
              <a:buFont typeface="Wingdings" pitchFamily="2" charset="2"/>
              <a:buChar char="ü"/>
            </a:pPr>
            <a:endParaRPr lang="en-US" sz="2000" dirty="0" smtClean="0"/>
          </a:p>
          <a:p>
            <a:pPr algn="l" rtl="0">
              <a:buFont typeface="Wingdings" pitchFamily="2" charset="2"/>
              <a:buChar char="ü"/>
            </a:pPr>
            <a:endParaRPr lang="en-US" sz="2000" dirty="0" smtClean="0"/>
          </a:p>
          <a:p>
            <a:pPr algn="just" rtl="0">
              <a:buFont typeface="Wingdings" pitchFamily="2" charset="2"/>
              <a:buChar char="ü"/>
            </a:pPr>
            <a:r>
              <a:rPr lang="en-US" sz="2400" b="1" dirty="0" smtClean="0">
                <a:latin typeface="Times New Roman" pitchFamily="18" charset="0"/>
                <a:cs typeface="Times New Roman" pitchFamily="18" charset="0"/>
              </a:rPr>
              <a:t> -Experimental </a:t>
            </a:r>
            <a:r>
              <a:rPr lang="en-US" sz="2400" b="1" dirty="0">
                <a:latin typeface="Times New Roman" pitchFamily="18" charset="0"/>
                <a:cs typeface="Times New Roman" pitchFamily="18" charset="0"/>
              </a:rPr>
              <a:t>verification for the Bloch </a:t>
            </a:r>
            <a:r>
              <a:rPr lang="en-US" sz="2400" b="1" dirty="0" smtClean="0">
                <a:latin typeface="Times New Roman" pitchFamily="18" charset="0"/>
                <a:cs typeface="Times New Roman" pitchFamily="18" charset="0"/>
              </a:rPr>
              <a:t>equations did </a:t>
            </a:r>
            <a:r>
              <a:rPr lang="en-US" sz="2400" b="1" dirty="0">
                <a:latin typeface="Times New Roman" pitchFamily="18" charset="0"/>
                <a:cs typeface="Times New Roman" pitchFamily="18" charset="0"/>
              </a:rPr>
              <a:t>not come until the early 1950s. </a:t>
            </a:r>
            <a:endParaRPr lang="en-US" sz="2400" b="1" dirty="0" smtClean="0">
              <a:latin typeface="Times New Roman" pitchFamily="18" charset="0"/>
              <a:cs typeface="Times New Roman" pitchFamily="18" charset="0"/>
            </a:endParaRPr>
          </a:p>
          <a:p>
            <a:pPr algn="just" rtl="0">
              <a:buFont typeface="Wingdings" pitchFamily="2" charset="2"/>
              <a:buChar char="ü"/>
            </a:pPr>
            <a:r>
              <a:rPr lang="en-US" sz="2400" b="1" dirty="0" smtClean="0">
                <a:latin typeface="Times New Roman" pitchFamily="18" charset="0"/>
                <a:cs typeface="Times New Roman" pitchFamily="18" charset="0"/>
              </a:rPr>
              <a:t>By 1960 several </a:t>
            </a:r>
            <a:r>
              <a:rPr lang="en-US" sz="2400" b="1" dirty="0">
                <a:latin typeface="Times New Roman" pitchFamily="18" charset="0"/>
                <a:cs typeface="Times New Roman" pitchFamily="18" charset="0"/>
              </a:rPr>
              <a:t>companies were producing </a:t>
            </a:r>
            <a:r>
              <a:rPr lang="en-US" sz="2400" b="1" dirty="0" smtClean="0">
                <a:latin typeface="Times New Roman" pitchFamily="18" charset="0"/>
                <a:cs typeface="Times New Roman" pitchFamily="18" charset="0"/>
              </a:rPr>
              <a:t>analytical instruments </a:t>
            </a:r>
            <a:r>
              <a:rPr lang="en-US" sz="2400" b="1" dirty="0">
                <a:latin typeface="Times New Roman" pitchFamily="18" charset="0"/>
                <a:cs typeface="Times New Roman" pitchFamily="18" charset="0"/>
              </a:rPr>
              <a:t>called NMR spectrometers. </a:t>
            </a:r>
            <a:endParaRPr lang="en-US" sz="2400" b="1" dirty="0" smtClean="0">
              <a:latin typeface="Times New Roman" pitchFamily="18" charset="0"/>
              <a:cs typeface="Times New Roman" pitchFamily="18" charset="0"/>
            </a:endParaRPr>
          </a:p>
          <a:p>
            <a:pPr algn="l" rtl="0">
              <a:buFont typeface="Wingdings" pitchFamily="2" charset="2"/>
              <a:buChar char="ü"/>
            </a:pPr>
            <a:endParaRPr lang="en-US" sz="2000" dirty="0" smtClean="0"/>
          </a:p>
          <a:p>
            <a:pPr algn="just" rtl="0">
              <a:buFont typeface="Wingdings" pitchFamily="2" charset="2"/>
              <a:buChar char="ü"/>
            </a:pPr>
            <a:r>
              <a:rPr lang="en-US" sz="2400" b="1" dirty="0" smtClean="0">
                <a:latin typeface="Times New Roman" pitchFamily="18" charset="0"/>
                <a:cs typeface="Times New Roman" pitchFamily="18" charset="0"/>
              </a:rPr>
              <a:t>-During the </a:t>
            </a:r>
            <a:r>
              <a:rPr lang="en-US" sz="2400" b="1" dirty="0">
                <a:latin typeface="Times New Roman" pitchFamily="18" charset="0"/>
                <a:cs typeface="Times New Roman" pitchFamily="18" charset="0"/>
              </a:rPr>
              <a:t>1960s and 1970s, NMR spectroscopy </a:t>
            </a:r>
            <a:r>
              <a:rPr lang="en-US" sz="2400" b="1" dirty="0" smtClean="0">
                <a:latin typeface="Times New Roman" pitchFamily="18" charset="0"/>
                <a:cs typeface="Times New Roman" pitchFamily="18" charset="0"/>
              </a:rPr>
              <a:t>became </a:t>
            </a:r>
            <a:r>
              <a:rPr lang="en-US" sz="2400" b="1" dirty="0">
                <a:latin typeface="Times New Roman" pitchFamily="18" charset="0"/>
                <a:cs typeface="Times New Roman" pitchFamily="18" charset="0"/>
              </a:rPr>
              <a:t>widely used in academic </a:t>
            </a:r>
            <a:r>
              <a:rPr lang="en-US" sz="2400" b="1" dirty="0" smtClean="0">
                <a:latin typeface="Times New Roman" pitchFamily="18" charset="0"/>
                <a:cs typeface="Times New Roman" pitchFamily="18" charset="0"/>
              </a:rPr>
              <a:t>and industrial </a:t>
            </a:r>
            <a:r>
              <a:rPr lang="en-US" sz="2400" b="1" dirty="0">
                <a:latin typeface="Times New Roman" pitchFamily="18" charset="0"/>
                <a:cs typeface="Times New Roman" pitchFamily="18" charset="0"/>
              </a:rPr>
              <a:t>chemistry research. </a:t>
            </a:r>
            <a:endParaRPr lang="en-US" sz="2400" b="1" dirty="0" smtClean="0">
              <a:latin typeface="Times New Roman" pitchFamily="18" charset="0"/>
              <a:cs typeface="Times New Roman" pitchFamily="18" charset="0"/>
            </a:endParaRPr>
          </a:p>
          <a:p>
            <a:pPr algn="just" rtl="0">
              <a:buFont typeface="Wingdings" pitchFamily="2" charset="2"/>
              <a:buChar char="ü"/>
            </a:pPr>
            <a:endParaRPr lang="en-US" sz="2400" dirty="0" smtClean="0"/>
          </a:p>
          <a:p>
            <a:pPr algn="just" rtl="0">
              <a:buFont typeface="Wingdings" pitchFamily="2" charset="2"/>
              <a:buChar char="ü"/>
            </a:pPr>
            <a:r>
              <a:rPr lang="en-US" sz="2400" b="1" dirty="0" smtClean="0">
                <a:latin typeface="Times New Roman" pitchFamily="18" charset="0"/>
                <a:cs typeface="Times New Roman" pitchFamily="18" charset="0"/>
              </a:rPr>
              <a:t>-Such </a:t>
            </a:r>
            <a:r>
              <a:rPr lang="en-US" sz="2400" b="1" dirty="0">
                <a:latin typeface="Times New Roman" pitchFamily="18" charset="0"/>
                <a:cs typeface="Times New Roman" pitchFamily="18" charset="0"/>
              </a:rPr>
              <a:t>use of </a:t>
            </a:r>
            <a:r>
              <a:rPr lang="en-US" sz="2400" b="1" dirty="0" smtClean="0">
                <a:latin typeface="Times New Roman" pitchFamily="18" charset="0"/>
                <a:cs typeface="Times New Roman" pitchFamily="18" charset="0"/>
              </a:rPr>
              <a:t>NMR enabled </a:t>
            </a:r>
            <a:r>
              <a:rPr lang="en-US" sz="2400" b="1" dirty="0">
                <a:latin typeface="Times New Roman" pitchFamily="18" charset="0"/>
                <a:cs typeface="Times New Roman" pitchFamily="18" charset="0"/>
              </a:rPr>
              <a:t>investigators to determine the </a:t>
            </a:r>
            <a:r>
              <a:rPr lang="en-US" sz="2400" b="1" dirty="0" smtClean="0">
                <a:latin typeface="Times New Roman" pitchFamily="18" charset="0"/>
                <a:cs typeface="Times New Roman" pitchFamily="18" charset="0"/>
              </a:rPr>
              <a:t>molecular configuration </a:t>
            </a:r>
            <a:r>
              <a:rPr lang="en-US" sz="2400" b="1" dirty="0">
                <a:latin typeface="Times New Roman" pitchFamily="18" charset="0"/>
                <a:cs typeface="Times New Roman" pitchFamily="18" charset="0"/>
              </a:rPr>
              <a:t>of a material from the analysis </a:t>
            </a:r>
            <a:r>
              <a:rPr lang="en-US" sz="2400" b="1" dirty="0" smtClean="0">
                <a:latin typeface="Times New Roman" pitchFamily="18" charset="0"/>
                <a:cs typeface="Times New Roman" pitchFamily="18" charset="0"/>
              </a:rPr>
              <a:t>of its </a:t>
            </a:r>
            <a:r>
              <a:rPr lang="en-US" sz="2400" b="1" dirty="0">
                <a:latin typeface="Times New Roman" pitchFamily="18" charset="0"/>
                <a:cs typeface="Times New Roman" pitchFamily="18" charset="0"/>
              </a:rPr>
              <a:t>NMR spectrum</a:t>
            </a:r>
            <a:endParaRPr lang="ar-IQ" sz="2400" b="1" dirty="0">
              <a:latin typeface="Times New Roman" pitchFamily="18" charset="0"/>
              <a:cs typeface="Times New Roman" pitchFamily="18" charset="0"/>
            </a:endParaRPr>
          </a:p>
        </p:txBody>
      </p:sp>
    </p:spTree>
    <p:extLst>
      <p:ext uri="{BB962C8B-B14F-4D97-AF65-F5344CB8AC3E}">
        <p14:creationId xmlns:p14="http://schemas.microsoft.com/office/powerpoint/2010/main" val="69990810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0629" y="57150"/>
            <a:ext cx="12061371" cy="6719207"/>
          </a:xfrm>
          <a:blipFill>
            <a:blip r:embed="rId2"/>
            <a:tile tx="0" ty="0" sx="100000" sy="100000" flip="none" algn="tl"/>
          </a:blipFill>
        </p:spPr>
        <p:txBody>
          <a:bodyPr>
            <a:noAutofit/>
          </a:bodyPr>
          <a:lstStyle/>
          <a:p>
            <a:pPr algn="ctr" rtl="0">
              <a:buFont typeface="Wingdings" pitchFamily="2" charset="2"/>
              <a:buChar char="q"/>
            </a:pPr>
            <a:r>
              <a:rPr lang="en-US" b="1" i="0" u="sng" strike="noStrike" baseline="0" dirty="0" err="1" smtClean="0">
                <a:solidFill>
                  <a:srgbClr val="C00000"/>
                </a:solidFill>
                <a:latin typeface="Times New Roman" pitchFamily="18" charset="0"/>
                <a:cs typeface="Times New Roman" pitchFamily="18" charset="0"/>
              </a:rPr>
              <a:t>Damadian</a:t>
            </a:r>
            <a:r>
              <a:rPr lang="en-US" b="1" i="0" u="sng" strike="noStrike" baseline="0" dirty="0" smtClean="0">
                <a:solidFill>
                  <a:srgbClr val="C00000"/>
                </a:solidFill>
                <a:latin typeface="Times New Roman" pitchFamily="18" charset="0"/>
                <a:cs typeface="Times New Roman" pitchFamily="18" charset="0"/>
              </a:rPr>
              <a:t> and </a:t>
            </a:r>
            <a:r>
              <a:rPr lang="en-US" b="1" i="0" u="sng" strike="noStrike" baseline="0" dirty="0" err="1" smtClean="0">
                <a:solidFill>
                  <a:srgbClr val="C00000"/>
                </a:solidFill>
                <a:latin typeface="Times New Roman" pitchFamily="18" charset="0"/>
                <a:cs typeface="Times New Roman" pitchFamily="18" charset="0"/>
              </a:rPr>
              <a:t>Lauterbur</a:t>
            </a:r>
            <a:endParaRPr lang="en-US" b="1" i="0" u="sng" strike="noStrike" baseline="0" dirty="0" smtClean="0">
              <a:solidFill>
                <a:srgbClr val="C00000"/>
              </a:solidFill>
              <a:latin typeface="Times New Roman" pitchFamily="18" charset="0"/>
              <a:cs typeface="Times New Roman" pitchFamily="18" charset="0"/>
            </a:endParaRPr>
          </a:p>
          <a:p>
            <a:pPr algn="just" rtl="0">
              <a:buFont typeface="Wingdings" pitchFamily="2" charset="2"/>
              <a:buChar char="q"/>
            </a:pPr>
            <a:endParaRPr lang="en-US" b="1" i="0" u="none" strike="noStrike" baseline="0" dirty="0" smtClean="0">
              <a:solidFill>
                <a:srgbClr val="FF0000"/>
              </a:solidFill>
              <a:latin typeface="Times New Roman" pitchFamily="18" charset="0"/>
              <a:cs typeface="Times New Roman" pitchFamily="18" charset="0"/>
            </a:endParaRPr>
          </a:p>
          <a:p>
            <a:pPr algn="just" rtl="0">
              <a:buFont typeface="Wingdings" pitchFamily="2" charset="2"/>
              <a:buChar char="q"/>
            </a:pPr>
            <a:r>
              <a:rPr lang="en-US" sz="2000" b="1" i="0" u="none" strike="noStrike" baseline="0" dirty="0" smtClean="0">
                <a:latin typeface="Times New Roman" pitchFamily="18" charset="0"/>
                <a:cs typeface="Times New Roman" pitchFamily="18" charset="0"/>
              </a:rPr>
              <a:t>-In the late 1960s engineer-physician Raymond </a:t>
            </a:r>
            <a:r>
              <a:rPr lang="en-US" sz="2000" b="1" i="0" u="none" strike="noStrike" baseline="0" dirty="0" err="1" smtClean="0">
                <a:latin typeface="Times New Roman" pitchFamily="18" charset="0"/>
                <a:cs typeface="Times New Roman" pitchFamily="18" charset="0"/>
              </a:rPr>
              <a:t>Damadian</a:t>
            </a:r>
            <a:r>
              <a:rPr lang="en-US" sz="2000" b="1" i="0" u="none" strike="noStrike" baseline="0" dirty="0" smtClean="0">
                <a:latin typeface="Times New Roman" pitchFamily="18" charset="0"/>
                <a:cs typeface="Times New Roman" pitchFamily="18" charset="0"/>
              </a:rPr>
              <a:t>, while working with NMR spectroscopy,</a:t>
            </a:r>
            <a:r>
              <a:rPr lang="en-US" sz="2000" b="1" i="0" u="none" strike="noStrike" dirty="0" smtClean="0">
                <a:latin typeface="Times New Roman" pitchFamily="18" charset="0"/>
                <a:cs typeface="Times New Roman" pitchFamily="18" charset="0"/>
              </a:rPr>
              <a:t> </a:t>
            </a:r>
            <a:r>
              <a:rPr lang="en-US" sz="2000" b="1" i="0" u="none" strike="noStrike" baseline="0" dirty="0" smtClean="0">
                <a:latin typeface="Times New Roman" pitchFamily="18" charset="0"/>
                <a:cs typeface="Times New Roman" pitchFamily="18" charset="0"/>
              </a:rPr>
              <a:t>showed that </a:t>
            </a:r>
            <a:r>
              <a:rPr lang="en-US" sz="2000" b="1" i="0" u="none" strike="noStrike" baseline="0" dirty="0" smtClean="0">
                <a:solidFill>
                  <a:srgbClr val="C00000"/>
                </a:solidFill>
                <a:latin typeface="Times New Roman" pitchFamily="18" charset="0"/>
                <a:cs typeface="Times New Roman" pitchFamily="18" charset="0"/>
              </a:rPr>
              <a:t>malignant tissue </a:t>
            </a:r>
            <a:r>
              <a:rPr lang="en-US" sz="2000" b="1" i="0" u="none" strike="noStrike" baseline="0" dirty="0" smtClean="0">
                <a:latin typeface="Times New Roman" pitchFamily="18" charset="0"/>
                <a:cs typeface="Times New Roman" pitchFamily="18" charset="0"/>
              </a:rPr>
              <a:t>has a</a:t>
            </a:r>
            <a:r>
              <a:rPr lang="en-US" sz="2000" b="1" i="0" u="none" strike="noStrike" dirty="0" smtClean="0">
                <a:latin typeface="Times New Roman" pitchFamily="18" charset="0"/>
                <a:cs typeface="Times New Roman" pitchFamily="18" charset="0"/>
              </a:rPr>
              <a:t> </a:t>
            </a:r>
            <a:r>
              <a:rPr lang="en-US" sz="2000" b="1" i="0" u="none" strike="noStrike" baseline="0" dirty="0" smtClean="0">
                <a:latin typeface="Times New Roman" pitchFamily="18" charset="0"/>
                <a:cs typeface="Times New Roman" pitchFamily="18" charset="0"/>
              </a:rPr>
              <a:t>different NMR spectrum from </a:t>
            </a:r>
            <a:r>
              <a:rPr lang="en-US" sz="2000" b="1" i="0" u="none" strike="noStrike" baseline="0" dirty="0" smtClean="0">
                <a:solidFill>
                  <a:srgbClr val="C00000"/>
                </a:solidFill>
                <a:latin typeface="Times New Roman" pitchFamily="18" charset="0"/>
                <a:cs typeface="Times New Roman" pitchFamily="18" charset="0"/>
              </a:rPr>
              <a:t>normal tissue</a:t>
            </a:r>
            <a:r>
              <a:rPr lang="en-US" sz="2000" b="1" i="0" u="none" strike="noStrike" baseline="0" dirty="0" smtClean="0">
                <a:latin typeface="Times New Roman" pitchFamily="18" charset="0"/>
                <a:cs typeface="Times New Roman" pitchFamily="18" charset="0"/>
              </a:rPr>
              <a:t>.</a:t>
            </a:r>
          </a:p>
          <a:p>
            <a:pPr algn="just" rtl="0">
              <a:buFont typeface="Wingdings" pitchFamily="2" charset="2"/>
              <a:buChar char="q"/>
            </a:pPr>
            <a:endParaRPr lang="en-US" sz="2000" b="1" i="0" u="none" strike="noStrike" baseline="0" dirty="0" smtClean="0">
              <a:latin typeface="Times New Roman" pitchFamily="18" charset="0"/>
              <a:cs typeface="Times New Roman" pitchFamily="18" charset="0"/>
            </a:endParaRPr>
          </a:p>
          <a:p>
            <a:pPr algn="just" rtl="0">
              <a:buFont typeface="Wingdings" pitchFamily="2" charset="2"/>
              <a:buChar char="q"/>
            </a:pPr>
            <a:r>
              <a:rPr lang="en-US" sz="2000" b="1" dirty="0">
                <a:latin typeface="Times New Roman" pitchFamily="18" charset="0"/>
                <a:cs typeface="Times New Roman" pitchFamily="18" charset="0"/>
              </a:rPr>
              <a:t> </a:t>
            </a:r>
            <a:r>
              <a:rPr lang="en-US" sz="2000" b="1" dirty="0" smtClean="0">
                <a:latin typeface="Times New Roman" pitchFamily="18" charset="0"/>
                <a:cs typeface="Times New Roman" pitchFamily="18" charset="0"/>
              </a:rPr>
              <a:t>-H</a:t>
            </a:r>
            <a:r>
              <a:rPr lang="en-US" sz="2000" b="1" i="0" u="none" strike="noStrike" baseline="0" dirty="0" smtClean="0">
                <a:latin typeface="Times New Roman" pitchFamily="18" charset="0"/>
                <a:cs typeface="Times New Roman" pitchFamily="18" charset="0"/>
              </a:rPr>
              <a:t>e showed that the parameters associated with NMR</a:t>
            </a:r>
          </a:p>
          <a:p>
            <a:pPr marL="0" indent="0" algn="just" rtl="0">
              <a:buNone/>
            </a:pPr>
            <a:r>
              <a:rPr lang="en-US" sz="2000" b="1" i="0" u="none" strike="noStrike" baseline="0" dirty="0" smtClean="0">
                <a:latin typeface="Times New Roman" pitchFamily="18" charset="0"/>
                <a:cs typeface="Times New Roman" pitchFamily="18" charset="0"/>
              </a:rPr>
              <a:t> (i.e</a:t>
            </a:r>
            <a:r>
              <a:rPr lang="en-US" sz="2000" b="1" i="0" u="none" strike="noStrike" baseline="0" dirty="0" smtClean="0">
                <a:solidFill>
                  <a:srgbClr val="FF0000"/>
                </a:solidFill>
                <a:latin typeface="Times New Roman" pitchFamily="18" charset="0"/>
                <a:cs typeface="Times New Roman" pitchFamily="18" charset="0"/>
              </a:rPr>
              <a:t>., </a:t>
            </a:r>
            <a:r>
              <a:rPr lang="en-US" sz="2000" b="1" i="0" u="none" strike="noStrike" baseline="0" dirty="0" smtClean="0">
                <a:solidFill>
                  <a:srgbClr val="C00000"/>
                </a:solidFill>
                <a:latin typeface="Times New Roman" pitchFamily="18" charset="0"/>
                <a:cs typeface="Times New Roman" pitchFamily="18" charset="0"/>
              </a:rPr>
              <a:t>proton density, spin lattice relaxation time, and spin-spin relaxation time)</a:t>
            </a:r>
            <a:r>
              <a:rPr lang="en-US" sz="2000" b="1" i="0" u="none" strike="noStrike" baseline="0" dirty="0" smtClean="0">
                <a:solidFill>
                  <a:srgbClr val="0070C0"/>
                </a:solidFill>
                <a:latin typeface="Times New Roman" pitchFamily="18" charset="0"/>
                <a:cs typeface="Times New Roman" pitchFamily="18" charset="0"/>
              </a:rPr>
              <a:t> </a:t>
            </a:r>
            <a:r>
              <a:rPr lang="en-US" sz="2000" b="1" i="0" u="none" strike="noStrike" baseline="0" dirty="0" smtClean="0">
                <a:latin typeface="Times New Roman" pitchFamily="18" charset="0"/>
                <a:cs typeface="Times New Roman" pitchFamily="18" charset="0"/>
              </a:rPr>
              <a:t>differ between normal and malignant</a:t>
            </a:r>
            <a:r>
              <a:rPr lang="en-US" sz="2000" b="1" i="0" u="none" strike="noStrike" dirty="0" smtClean="0">
                <a:latin typeface="Times New Roman" pitchFamily="18" charset="0"/>
                <a:cs typeface="Times New Roman" pitchFamily="18" charset="0"/>
              </a:rPr>
              <a:t> </a:t>
            </a:r>
            <a:r>
              <a:rPr lang="en-US" sz="2000" b="1" i="0" u="none" strike="noStrike" baseline="0" dirty="0" smtClean="0">
                <a:latin typeface="Times New Roman" pitchFamily="18" charset="0"/>
                <a:cs typeface="Times New Roman" pitchFamily="18" charset="0"/>
              </a:rPr>
              <a:t>Tissue.</a:t>
            </a:r>
          </a:p>
          <a:p>
            <a:pPr marL="0" indent="0" algn="just" rtl="0">
              <a:buNone/>
            </a:pPr>
            <a:endParaRPr lang="en-US" sz="2000" b="1" i="0" u="none" strike="noStrike" baseline="0" dirty="0" smtClean="0">
              <a:latin typeface="Times New Roman" pitchFamily="18" charset="0"/>
              <a:cs typeface="Times New Roman" pitchFamily="18" charset="0"/>
            </a:endParaRPr>
          </a:p>
          <a:p>
            <a:pPr algn="just" rtl="0">
              <a:buFont typeface="Wingdings" pitchFamily="2" charset="2"/>
              <a:buChar char="q"/>
            </a:pPr>
            <a:r>
              <a:rPr lang="en-US" sz="2000" b="1" dirty="0">
                <a:latin typeface="Times New Roman" pitchFamily="18" charset="0"/>
                <a:cs typeface="Times New Roman" pitchFamily="18" charset="0"/>
              </a:rPr>
              <a:t>-</a:t>
            </a:r>
            <a:r>
              <a:rPr lang="en-US" sz="2000" b="1" i="0" u="none" strike="noStrike" baseline="0" dirty="0" err="1" smtClean="0">
                <a:latin typeface="Times New Roman" pitchFamily="18" charset="0"/>
                <a:cs typeface="Times New Roman" pitchFamily="18" charset="0"/>
              </a:rPr>
              <a:t>Damadian</a:t>
            </a:r>
            <a:r>
              <a:rPr lang="en-US" sz="2000" b="1" i="0" u="none" strike="noStrike" baseline="0" dirty="0" smtClean="0">
                <a:latin typeface="Times New Roman" pitchFamily="18" charset="0"/>
                <a:cs typeface="Times New Roman" pitchFamily="18" charset="0"/>
              </a:rPr>
              <a:t> produced a crude NMR image of a </a:t>
            </a:r>
            <a:r>
              <a:rPr lang="en-US" sz="2000" b="1" i="0" u="none" strike="noStrike" baseline="0" dirty="0" smtClean="0">
                <a:solidFill>
                  <a:srgbClr val="C00000"/>
                </a:solidFill>
                <a:latin typeface="Times New Roman" pitchFamily="18" charset="0"/>
                <a:cs typeface="Times New Roman" pitchFamily="18" charset="0"/>
              </a:rPr>
              <a:t>rat tumor </a:t>
            </a:r>
            <a:r>
              <a:rPr lang="en-US" sz="2000" b="1" i="0" u="none" strike="noStrike" baseline="0" dirty="0" smtClean="0">
                <a:latin typeface="Times New Roman" pitchFamily="18" charset="0"/>
                <a:cs typeface="Times New Roman" pitchFamily="18" charset="0"/>
              </a:rPr>
              <a:t>in 1974 and the first body image</a:t>
            </a:r>
            <a:r>
              <a:rPr lang="en-US" sz="2000" b="1" i="0" u="none" strike="noStrike" dirty="0" smtClean="0">
                <a:latin typeface="Times New Roman" pitchFamily="18" charset="0"/>
                <a:cs typeface="Times New Roman" pitchFamily="18" charset="0"/>
              </a:rPr>
              <a:t> </a:t>
            </a:r>
            <a:r>
              <a:rPr lang="en-US" sz="2000" b="1" i="0" u="none" strike="noStrike" baseline="0" dirty="0" smtClean="0">
                <a:latin typeface="Times New Roman" pitchFamily="18" charset="0"/>
                <a:cs typeface="Times New Roman" pitchFamily="18" charset="0"/>
              </a:rPr>
              <a:t>in 1976. That image took almost 4 hours to produce.</a:t>
            </a:r>
          </a:p>
          <a:p>
            <a:pPr algn="just" rtl="0">
              <a:buFont typeface="Wingdings" pitchFamily="2" charset="2"/>
              <a:buChar char="q"/>
            </a:pPr>
            <a:endParaRPr lang="en-US" sz="2000" b="1" i="0" u="none" strike="noStrike" baseline="0" dirty="0" smtClean="0">
              <a:latin typeface="Times New Roman" pitchFamily="18" charset="0"/>
              <a:cs typeface="Times New Roman" pitchFamily="18" charset="0"/>
            </a:endParaRPr>
          </a:p>
          <a:p>
            <a:pPr algn="just" rtl="0">
              <a:buFont typeface="Wingdings" pitchFamily="2" charset="2"/>
              <a:buChar char="q"/>
            </a:pPr>
            <a:r>
              <a:rPr lang="en-US" sz="2000" b="1" i="0" u="none" strike="noStrike" baseline="0" dirty="0" smtClean="0">
                <a:latin typeface="Times New Roman" pitchFamily="18" charset="0"/>
                <a:cs typeface="Times New Roman" pitchFamily="18" charset="0"/>
              </a:rPr>
              <a:t>-In 2003 </a:t>
            </a:r>
            <a:r>
              <a:rPr lang="en-US" sz="2000" b="1" i="0" u="none" strike="noStrike" baseline="0" dirty="0" err="1" smtClean="0">
                <a:latin typeface="Times New Roman" pitchFamily="18" charset="0"/>
                <a:cs typeface="Times New Roman" pitchFamily="18" charset="0"/>
              </a:rPr>
              <a:t>Lauterbur</a:t>
            </a:r>
            <a:r>
              <a:rPr lang="en-US" sz="2000" b="1" i="0" u="none" strike="noStrike" baseline="0" dirty="0" smtClean="0">
                <a:latin typeface="Times New Roman" pitchFamily="18" charset="0"/>
                <a:cs typeface="Times New Roman" pitchFamily="18" charset="0"/>
              </a:rPr>
              <a:t> and</a:t>
            </a:r>
            <a:r>
              <a:rPr lang="en-US" sz="2000" b="1" i="0" u="none" strike="noStrike" dirty="0" smtClean="0">
                <a:latin typeface="Times New Roman" pitchFamily="18" charset="0"/>
                <a:cs typeface="Times New Roman" pitchFamily="18" charset="0"/>
              </a:rPr>
              <a:t> </a:t>
            </a:r>
            <a:r>
              <a:rPr lang="en-US" sz="2000" b="1" i="0" u="none" strike="noStrike" baseline="0" dirty="0" smtClean="0">
                <a:latin typeface="Times New Roman" pitchFamily="18" charset="0"/>
                <a:cs typeface="Times New Roman" pitchFamily="18" charset="0"/>
              </a:rPr>
              <a:t>Mansfield shared the Nobel Prize in physiology</a:t>
            </a:r>
            <a:r>
              <a:rPr lang="en-US" sz="2000" b="1" i="0" u="none" strike="noStrike" dirty="0" smtClean="0">
                <a:latin typeface="Times New Roman" pitchFamily="18" charset="0"/>
                <a:cs typeface="Times New Roman" pitchFamily="18" charset="0"/>
              </a:rPr>
              <a:t> </a:t>
            </a:r>
            <a:r>
              <a:rPr lang="en-US" sz="2000" b="1" i="0" u="none" strike="noStrike" baseline="0" dirty="0" smtClean="0">
                <a:latin typeface="Times New Roman" pitchFamily="18" charset="0"/>
                <a:cs typeface="Times New Roman" pitchFamily="18" charset="0"/>
              </a:rPr>
              <a:t>and medicine</a:t>
            </a:r>
            <a:r>
              <a:rPr lang="en-US" sz="2000" b="1" i="0" u="none" strike="noStrike" dirty="0" smtClean="0">
                <a:latin typeface="Times New Roman" pitchFamily="18" charset="0"/>
                <a:cs typeface="Times New Roman" pitchFamily="18" charset="0"/>
              </a:rPr>
              <a:t> </a:t>
            </a:r>
            <a:r>
              <a:rPr lang="en-US" sz="2000" b="1" i="0" u="none" strike="noStrike" baseline="0" dirty="0" smtClean="0">
                <a:latin typeface="Times New Roman" pitchFamily="18" charset="0"/>
                <a:cs typeface="Times New Roman" pitchFamily="18" charset="0"/>
              </a:rPr>
              <a:t>for their discoveries concerning</a:t>
            </a:r>
            <a:r>
              <a:rPr lang="en-US" sz="2000" b="1" i="0" u="none" strike="noStrike" dirty="0" smtClean="0">
                <a:latin typeface="Times New Roman" pitchFamily="18" charset="0"/>
                <a:cs typeface="Times New Roman" pitchFamily="18" charset="0"/>
              </a:rPr>
              <a:t> </a:t>
            </a:r>
            <a:r>
              <a:rPr lang="en-US" sz="2000" b="1" i="0" u="none" strike="noStrike" baseline="0" dirty="0" smtClean="0">
                <a:latin typeface="Times New Roman" pitchFamily="18" charset="0"/>
                <a:cs typeface="Times New Roman" pitchFamily="18" charset="0"/>
              </a:rPr>
              <a:t>magnetic resonance imaging.</a:t>
            </a:r>
          </a:p>
          <a:p>
            <a:pPr algn="just" rtl="0">
              <a:buFont typeface="Wingdings" pitchFamily="2" charset="2"/>
              <a:buChar char="q"/>
            </a:pPr>
            <a:endParaRPr lang="en-US" sz="2000" b="1" i="0" u="none" strike="noStrike" baseline="0" dirty="0" smtClean="0">
              <a:latin typeface="Times New Roman" pitchFamily="18" charset="0"/>
              <a:cs typeface="Times New Roman" pitchFamily="18" charset="0"/>
            </a:endParaRPr>
          </a:p>
          <a:p>
            <a:pPr algn="just" rtl="0">
              <a:buFont typeface="Wingdings" pitchFamily="2" charset="2"/>
              <a:buChar char="q"/>
            </a:pPr>
            <a:r>
              <a:rPr lang="en-US" sz="2000" b="1" i="0" u="none" strike="noStrike" baseline="0" dirty="0" smtClean="0">
                <a:latin typeface="Times New Roman" pitchFamily="18" charset="0"/>
                <a:cs typeface="Times New Roman" pitchFamily="18" charset="0"/>
              </a:rPr>
              <a:t>.</a:t>
            </a:r>
            <a:r>
              <a:rPr lang="en-US" sz="2000" b="1" dirty="0" smtClean="0">
                <a:latin typeface="Times New Roman" pitchFamily="18" charset="0"/>
                <a:cs typeface="Times New Roman" pitchFamily="18" charset="0"/>
              </a:rPr>
              <a:t> In fact, a large number of scientists made significant contributions to the early development of MRI</a:t>
            </a:r>
            <a:endParaRPr lang="ar-IQ" sz="2000" b="1" dirty="0" smtClean="0">
              <a:latin typeface="Times New Roman" pitchFamily="18" charset="0"/>
              <a:cs typeface="Times New Roman" pitchFamily="18" charset="0"/>
            </a:endParaRPr>
          </a:p>
          <a:p>
            <a:pPr algn="just" rtl="0">
              <a:buFont typeface="Wingdings" pitchFamily="2" charset="2"/>
              <a:buChar char="q"/>
            </a:pPr>
            <a:endParaRPr lang="en-US" sz="2000" b="1" i="0" u="none" strike="noStrike" baseline="0" dirty="0" smtClean="0">
              <a:latin typeface="Times New Roman" pitchFamily="18" charset="0"/>
              <a:cs typeface="Times New Roman" pitchFamily="18" charset="0"/>
            </a:endParaRPr>
          </a:p>
          <a:p>
            <a:pPr algn="just" rtl="0">
              <a:buFont typeface="Wingdings" pitchFamily="2" charset="2"/>
              <a:buChar char="q"/>
            </a:pPr>
            <a:endParaRPr lang="en-US" sz="2000" b="1" i="0" u="none" strike="noStrike" baseline="0" dirty="0" smtClean="0">
              <a:latin typeface="Times New Roman" pitchFamily="18" charset="0"/>
              <a:cs typeface="Times New Roman" pitchFamily="18" charset="0"/>
            </a:endParaRPr>
          </a:p>
          <a:p>
            <a:pPr algn="just" rtl="0">
              <a:buFont typeface="Wingdings" pitchFamily="2" charset="2"/>
              <a:buChar char="q"/>
            </a:pPr>
            <a:endParaRPr lang="en-US" sz="2000" b="1" i="0" u="none" strike="noStrike" baseline="0" dirty="0" smtClean="0">
              <a:latin typeface="Times New Roman" pitchFamily="18" charset="0"/>
              <a:cs typeface="Times New Roman" pitchFamily="18" charset="0"/>
            </a:endParaRPr>
          </a:p>
          <a:p>
            <a:pPr algn="just" rtl="0">
              <a:buFont typeface="Wingdings" pitchFamily="2" charset="2"/>
              <a:buChar char="q"/>
            </a:pPr>
            <a:endParaRPr lang="en-US" sz="2000" b="1" i="0" u="none" strike="noStrike" baseline="0" dirty="0" smtClean="0">
              <a:latin typeface="Times New Roman" pitchFamily="18" charset="0"/>
              <a:cs typeface="Times New Roman" pitchFamily="18" charset="0"/>
            </a:endParaRPr>
          </a:p>
          <a:p>
            <a:pPr algn="just" rtl="0">
              <a:buFont typeface="Wingdings" pitchFamily="2" charset="2"/>
              <a:buChar char="q"/>
            </a:pPr>
            <a:r>
              <a:rPr lang="en-US" sz="2000" b="1" i="0" u="none" strike="noStrike" baseline="0" dirty="0" smtClean="0">
                <a:latin typeface="Times New Roman" pitchFamily="18" charset="0"/>
                <a:cs typeface="Times New Roman" pitchFamily="18" charset="0"/>
              </a:rPr>
              <a:t>,. </a:t>
            </a:r>
            <a:endParaRPr lang="ar-IQ" sz="2000" b="1" dirty="0">
              <a:latin typeface="Times New Roman" pitchFamily="18" charset="0"/>
              <a:cs typeface="Times New Roman" pitchFamily="18" charset="0"/>
            </a:endParaRPr>
          </a:p>
        </p:txBody>
      </p:sp>
    </p:spTree>
    <p:extLst>
      <p:ext uri="{BB962C8B-B14F-4D97-AF65-F5344CB8AC3E}">
        <p14:creationId xmlns:p14="http://schemas.microsoft.com/office/powerpoint/2010/main" val="219061869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0630" y="1"/>
            <a:ext cx="11879034" cy="1682524"/>
          </a:xfrm>
          <a:solidFill>
            <a:srgbClr val="00B0F0"/>
          </a:solidFill>
        </p:spPr>
        <p:txBody>
          <a:bodyPr>
            <a:normAutofit/>
          </a:bodyPr>
          <a:lstStyle/>
          <a:p>
            <a:pPr algn="ctr"/>
            <a:r>
              <a:rPr lang="en-US" b="1" dirty="0" smtClean="0"/>
              <a:t>Why Magnetic Resonance Imaging?</a:t>
            </a:r>
            <a:br>
              <a:rPr lang="en-US" b="1" dirty="0" smtClean="0"/>
            </a:br>
            <a:endParaRPr lang="ar-IQ" b="1" dirty="0"/>
          </a:p>
        </p:txBody>
      </p:sp>
      <p:sp>
        <p:nvSpPr>
          <p:cNvPr id="3" name="Content Placeholder 2"/>
          <p:cNvSpPr>
            <a:spLocks noGrp="1"/>
          </p:cNvSpPr>
          <p:nvPr>
            <p:ph idx="1"/>
          </p:nvPr>
        </p:nvSpPr>
        <p:spPr>
          <a:xfrm>
            <a:off x="163286" y="1730827"/>
            <a:ext cx="12028713" cy="5045529"/>
          </a:xfrm>
          <a:solidFill>
            <a:schemeClr val="accent1">
              <a:lumMod val="20000"/>
              <a:lumOff val="80000"/>
            </a:schemeClr>
          </a:solidFill>
        </p:spPr>
        <p:txBody>
          <a:bodyPr/>
          <a:lstStyle/>
          <a:p>
            <a:pPr algn="l" rtl="0">
              <a:buFont typeface="Courier New" pitchFamily="49" charset="0"/>
              <a:buChar char="o"/>
            </a:pPr>
            <a:r>
              <a:rPr lang="en-US" dirty="0" smtClean="0"/>
              <a:t>When </a:t>
            </a:r>
            <a:r>
              <a:rPr lang="en-US" dirty="0"/>
              <a:t>a plain radiograph of the abdomen </a:t>
            </a:r>
            <a:r>
              <a:rPr lang="en-US" dirty="0" smtClean="0"/>
              <a:t>is placed </a:t>
            </a:r>
            <a:r>
              <a:rPr lang="en-US" dirty="0"/>
              <a:t>on a view box for interpretation, </a:t>
            </a:r>
            <a:r>
              <a:rPr lang="en-US" dirty="0" smtClean="0"/>
              <a:t>what can </a:t>
            </a:r>
            <a:r>
              <a:rPr lang="en-US" dirty="0"/>
              <a:t>be seen? </a:t>
            </a:r>
            <a:endParaRPr lang="en-US" dirty="0" smtClean="0"/>
          </a:p>
          <a:p>
            <a:pPr marL="0" indent="0" algn="l" rtl="0">
              <a:buNone/>
            </a:pPr>
            <a:endParaRPr lang="en-US" dirty="0" smtClean="0"/>
          </a:p>
          <a:p>
            <a:pPr algn="l" rtl="0">
              <a:buFont typeface="Courier New" pitchFamily="49" charset="0"/>
              <a:buChar char="o"/>
            </a:pPr>
            <a:r>
              <a:rPr lang="en-US" dirty="0"/>
              <a:t> </a:t>
            </a:r>
            <a:r>
              <a:rPr lang="en-US" dirty="0" smtClean="0"/>
              <a:t>  Not </a:t>
            </a:r>
            <a:r>
              <a:rPr lang="en-US" dirty="0"/>
              <a:t>much. The image is gray </a:t>
            </a:r>
            <a:r>
              <a:rPr lang="en-US" dirty="0" smtClean="0"/>
              <a:t>and flat </a:t>
            </a:r>
            <a:r>
              <a:rPr lang="en-US" dirty="0"/>
              <a:t>and shows little detail. </a:t>
            </a:r>
            <a:endParaRPr lang="en-US" dirty="0" smtClean="0"/>
          </a:p>
          <a:p>
            <a:pPr marL="0" indent="0" algn="l" rtl="0">
              <a:buNone/>
            </a:pPr>
            <a:endParaRPr lang="en-US" dirty="0" smtClean="0"/>
          </a:p>
          <a:p>
            <a:pPr algn="l" rtl="0">
              <a:buFont typeface="Courier New" pitchFamily="49" charset="0"/>
              <a:buChar char="o"/>
            </a:pPr>
            <a:r>
              <a:rPr lang="en-US" dirty="0" smtClean="0"/>
              <a:t>A </a:t>
            </a:r>
            <a:r>
              <a:rPr lang="en-US" dirty="0"/>
              <a:t>conventional </a:t>
            </a:r>
            <a:r>
              <a:rPr lang="en-US" dirty="0" smtClean="0"/>
              <a:t>tomogram or </a:t>
            </a:r>
            <a:r>
              <a:rPr lang="en-US" dirty="0"/>
              <a:t>an angiogram may be done to improve</a:t>
            </a:r>
          </a:p>
          <a:p>
            <a:pPr marL="0" indent="0" algn="l" rtl="0">
              <a:buNone/>
            </a:pPr>
            <a:r>
              <a:rPr lang="en-US" dirty="0"/>
              <a:t>image contrast.</a:t>
            </a:r>
            <a:endParaRPr lang="ar-IQ" dirty="0"/>
          </a:p>
        </p:txBody>
      </p:sp>
    </p:spTree>
    <p:extLst>
      <p:ext uri="{BB962C8B-B14F-4D97-AF65-F5344CB8AC3E}">
        <p14:creationId xmlns:p14="http://schemas.microsoft.com/office/powerpoint/2010/main" val="162711990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464" y="0"/>
            <a:ext cx="12213772" cy="938893"/>
          </a:xfrm>
          <a:solidFill>
            <a:schemeClr val="bg2"/>
          </a:solidFill>
        </p:spPr>
        <p:txBody>
          <a:bodyPr>
            <a:normAutofit fontScale="90000"/>
          </a:bodyPr>
          <a:lstStyle/>
          <a:p>
            <a:pPr algn="ctr"/>
            <a:r>
              <a:rPr lang="en-US" b="1" u="sng" dirty="0" smtClean="0">
                <a:solidFill>
                  <a:srgbClr val="C00000"/>
                </a:solidFill>
              </a:rPr>
              <a:t/>
            </a:r>
            <a:br>
              <a:rPr lang="en-US" b="1" u="sng" dirty="0" smtClean="0">
                <a:solidFill>
                  <a:srgbClr val="C00000"/>
                </a:solidFill>
              </a:rPr>
            </a:br>
            <a:r>
              <a:rPr lang="en-US" b="1" u="sng" dirty="0" smtClean="0">
                <a:solidFill>
                  <a:srgbClr val="C00000"/>
                </a:solidFill>
              </a:rPr>
              <a:t>Contrast </a:t>
            </a:r>
            <a:r>
              <a:rPr lang="en-US" b="1" u="sng" dirty="0">
                <a:solidFill>
                  <a:srgbClr val="C00000"/>
                </a:solidFill>
              </a:rPr>
              <a:t>Resolution</a:t>
            </a:r>
            <a:br>
              <a:rPr lang="en-US" b="1" u="sng" dirty="0">
                <a:solidFill>
                  <a:srgbClr val="C00000"/>
                </a:solidFill>
              </a:rPr>
            </a:br>
            <a:endParaRPr lang="ar-IQ" b="1" u="sng" dirty="0">
              <a:solidFill>
                <a:srgbClr val="C00000"/>
              </a:solidFill>
            </a:endParaRPr>
          </a:p>
        </p:txBody>
      </p:sp>
      <p:sp>
        <p:nvSpPr>
          <p:cNvPr id="3" name="Content Placeholder 2"/>
          <p:cNvSpPr>
            <a:spLocks noGrp="1"/>
          </p:cNvSpPr>
          <p:nvPr>
            <p:ph idx="1"/>
          </p:nvPr>
        </p:nvSpPr>
        <p:spPr>
          <a:xfrm>
            <a:off x="179614" y="963385"/>
            <a:ext cx="12074979" cy="5690507"/>
          </a:xfrm>
        </p:spPr>
        <p:txBody>
          <a:bodyPr>
            <a:normAutofit fontScale="62500" lnSpcReduction="20000"/>
          </a:bodyPr>
          <a:lstStyle/>
          <a:p>
            <a:pPr algn="l" rtl="0">
              <a:buFont typeface="Wingdings" pitchFamily="2" charset="2"/>
              <a:buChar char="q"/>
            </a:pPr>
            <a:r>
              <a:rPr lang="en-US" b="1" dirty="0">
                <a:latin typeface="Sabon-Roman"/>
              </a:rPr>
              <a:t> </a:t>
            </a:r>
            <a:r>
              <a:rPr lang="en-US" b="1" i="0" u="none" strike="noStrike" baseline="0" dirty="0" smtClean="0">
                <a:latin typeface="Sabon-Roman"/>
              </a:rPr>
              <a:t>If such an image is unsatisfactory, what else can</a:t>
            </a:r>
            <a:r>
              <a:rPr lang="en-US" b="1" i="0" u="none" strike="noStrike" dirty="0" smtClean="0">
                <a:latin typeface="Sabon-Roman"/>
              </a:rPr>
              <a:t> </a:t>
            </a:r>
            <a:r>
              <a:rPr lang="en-US" b="1" i="0" u="none" strike="noStrike" baseline="0" dirty="0" smtClean="0">
                <a:latin typeface="Sabon-Roman"/>
              </a:rPr>
              <a:t>be done? </a:t>
            </a:r>
          </a:p>
          <a:p>
            <a:pPr marL="0" indent="0" algn="l" rtl="0">
              <a:buNone/>
            </a:pPr>
            <a:r>
              <a:rPr lang="en-US" dirty="0">
                <a:latin typeface="Sabon-Roman"/>
              </a:rPr>
              <a:t> </a:t>
            </a:r>
            <a:r>
              <a:rPr lang="en-US" dirty="0" smtClean="0">
                <a:latin typeface="Sabon-Roman"/>
              </a:rPr>
              <a:t>    </a:t>
            </a:r>
            <a:r>
              <a:rPr lang="en-US" b="0" i="0" u="none" strike="noStrike" baseline="0" dirty="0" smtClean="0">
                <a:latin typeface="Sabon-Roman"/>
              </a:rPr>
              <a:t>A computed tomography (CT) image</a:t>
            </a:r>
            <a:r>
              <a:rPr lang="en-US" b="0" i="0" u="none" strike="noStrike" dirty="0" smtClean="0">
                <a:latin typeface="Sabon-Roman"/>
              </a:rPr>
              <a:t> </a:t>
            </a:r>
            <a:r>
              <a:rPr lang="en-US" b="0" i="0" u="none" strike="noStrike" baseline="0" dirty="0" smtClean="0">
                <a:latin typeface="Sabon-Roman"/>
              </a:rPr>
              <a:t>can be requested. The principal advantage of CT</a:t>
            </a:r>
            <a:r>
              <a:rPr lang="en-US" b="0" i="0" u="none" strike="noStrike" dirty="0" smtClean="0">
                <a:latin typeface="Sabon-Roman"/>
              </a:rPr>
              <a:t> </a:t>
            </a:r>
            <a:r>
              <a:rPr lang="en-US" b="0" i="0" u="none" strike="noStrike" baseline="0" dirty="0" smtClean="0">
                <a:latin typeface="Sabon-Roman"/>
              </a:rPr>
              <a:t>imaging over radiographic imaging is superior</a:t>
            </a:r>
          </a:p>
          <a:p>
            <a:pPr algn="l" rtl="0">
              <a:buFont typeface="Wingdings" pitchFamily="2" charset="2"/>
              <a:buChar char="q"/>
            </a:pPr>
            <a:r>
              <a:rPr lang="en-US" b="1" i="0" u="none" strike="noStrike" baseline="0" dirty="0" smtClean="0">
                <a:latin typeface="Sabon-Bold"/>
              </a:rPr>
              <a:t>contrast resolution, </a:t>
            </a:r>
            <a:r>
              <a:rPr lang="en-US" b="0" i="0" u="none" strike="noStrike" baseline="0" dirty="0" smtClean="0">
                <a:latin typeface="Sabon-Roman"/>
              </a:rPr>
              <a:t>the ability to image differences</a:t>
            </a:r>
            <a:r>
              <a:rPr lang="en-US" b="0" i="0" u="none" strike="noStrike" dirty="0" smtClean="0">
                <a:latin typeface="Sabon-Roman"/>
              </a:rPr>
              <a:t> </a:t>
            </a:r>
            <a:r>
              <a:rPr lang="en-US" b="0" i="0" u="none" strike="noStrike" baseline="0" dirty="0" smtClean="0">
                <a:latin typeface="Sabon-Roman"/>
              </a:rPr>
              <a:t>among low-contrast tissues. </a:t>
            </a:r>
          </a:p>
          <a:p>
            <a:pPr marL="0" indent="0" algn="l" rtl="0">
              <a:buNone/>
            </a:pPr>
            <a:r>
              <a:rPr lang="en-US" b="0" i="0" u="none" strike="noStrike" baseline="0" dirty="0" smtClean="0">
                <a:latin typeface="Sabon-Roman"/>
              </a:rPr>
              <a:t>Contrast resolution</a:t>
            </a:r>
            <a:r>
              <a:rPr lang="en-US" b="0" i="0" u="none" strike="noStrike" dirty="0" smtClean="0">
                <a:latin typeface="Sabon-Roman"/>
              </a:rPr>
              <a:t> </a:t>
            </a:r>
            <a:r>
              <a:rPr lang="en-US" b="0" i="0" u="none" strike="noStrike" baseline="0" dirty="0" smtClean="0">
                <a:latin typeface="Sabon-Roman"/>
              </a:rPr>
              <a:t>allows visualization of soft tissue with</a:t>
            </a:r>
            <a:r>
              <a:rPr lang="en-US" b="0" i="0" u="none" strike="noStrike" dirty="0" smtClean="0">
                <a:latin typeface="Sabon-Roman"/>
              </a:rPr>
              <a:t> </a:t>
            </a:r>
            <a:r>
              <a:rPr lang="en-US" b="0" i="0" u="none" strike="noStrike" baseline="0" dirty="0" smtClean="0">
                <a:latin typeface="Sabon-Roman"/>
              </a:rPr>
              <a:t>similar characteristics, such as </a:t>
            </a:r>
          </a:p>
          <a:p>
            <a:pPr marL="0" indent="0" algn="l" rtl="0">
              <a:buNone/>
            </a:pPr>
            <a:r>
              <a:rPr lang="en-US" b="1" i="0" u="none" strike="noStrike" baseline="0" dirty="0" smtClean="0">
                <a:latin typeface="Sabon-Roman"/>
              </a:rPr>
              <a:t>liver–spleen or</a:t>
            </a:r>
            <a:r>
              <a:rPr lang="en-US" b="1" i="0" u="none" strike="noStrike" dirty="0" smtClean="0">
                <a:latin typeface="Sabon-Roman"/>
              </a:rPr>
              <a:t> </a:t>
            </a:r>
            <a:r>
              <a:rPr lang="en-US" b="1" i="0" u="none" strike="noStrike" baseline="0" dirty="0" smtClean="0">
                <a:latin typeface="Sabon-Roman"/>
              </a:rPr>
              <a:t>white matter–gray matter</a:t>
            </a:r>
          </a:p>
          <a:p>
            <a:pPr marL="0" indent="0" algn="l" rtl="0">
              <a:buNone/>
            </a:pPr>
            <a:endParaRPr lang="en-US" b="1" i="0" u="none" strike="noStrike" baseline="0" dirty="0" smtClean="0">
              <a:latin typeface="Sabon-Roman"/>
            </a:endParaRPr>
          </a:p>
          <a:p>
            <a:pPr algn="l" rtl="0">
              <a:buFont typeface="Wingdings" pitchFamily="2" charset="2"/>
              <a:buChar char="q"/>
            </a:pPr>
            <a:r>
              <a:rPr lang="en-US" dirty="0">
                <a:latin typeface="Sabon-Roman"/>
              </a:rPr>
              <a:t> </a:t>
            </a:r>
            <a:r>
              <a:rPr lang="en-US" dirty="0" smtClean="0">
                <a:latin typeface="Sabon-Roman"/>
              </a:rPr>
              <a:t> </a:t>
            </a:r>
            <a:r>
              <a:rPr lang="en-US" dirty="0">
                <a:latin typeface="Sabon-Roman"/>
              </a:rPr>
              <a:t>T</a:t>
            </a:r>
            <a:r>
              <a:rPr lang="en-US" b="0" i="0" u="none" strike="noStrike" baseline="0" dirty="0" smtClean="0">
                <a:latin typeface="Sabon-Roman"/>
              </a:rPr>
              <a:t>he spatial resolution of a CT image </a:t>
            </a:r>
            <a:endParaRPr lang="en-US" dirty="0">
              <a:latin typeface="Sabon-Roman"/>
            </a:endParaRPr>
          </a:p>
          <a:p>
            <a:pPr marL="0" indent="0" algn="l" rtl="0">
              <a:buNone/>
            </a:pPr>
            <a:r>
              <a:rPr lang="en-US" b="0" i="0" u="none" strike="noStrike" baseline="0" dirty="0" smtClean="0">
                <a:latin typeface="Sabon-Roman"/>
              </a:rPr>
              <a:t>is worse</a:t>
            </a:r>
            <a:r>
              <a:rPr lang="en-US" b="0" i="0" u="none" strike="noStrike" dirty="0" smtClean="0">
                <a:latin typeface="Sabon-Roman"/>
              </a:rPr>
              <a:t> </a:t>
            </a:r>
            <a:r>
              <a:rPr lang="en-US" b="0" i="0" u="none" strike="noStrike" baseline="0" dirty="0" smtClean="0">
                <a:latin typeface="Sabon-Roman"/>
              </a:rPr>
              <a:t>than that of radiographic imaging</a:t>
            </a:r>
            <a:r>
              <a:rPr lang="en-US" b="0" i="0" u="none" strike="noStrike" dirty="0" smtClean="0">
                <a:latin typeface="Sabon-Roman"/>
              </a:rPr>
              <a:t> </a:t>
            </a:r>
          </a:p>
          <a:p>
            <a:pPr marL="0" indent="0" algn="l" rtl="0">
              <a:buNone/>
            </a:pPr>
            <a:r>
              <a:rPr lang="en-US" b="0" i="0" u="none" strike="noStrike" baseline="0" dirty="0" smtClean="0">
                <a:latin typeface="Sabon-Roman"/>
              </a:rPr>
              <a:t>Because</a:t>
            </a:r>
            <a:r>
              <a:rPr lang="en-US" b="0" i="0" u="none" strike="noStrike" dirty="0" smtClean="0">
                <a:latin typeface="Sabon-Roman"/>
              </a:rPr>
              <a:t> </a:t>
            </a:r>
            <a:r>
              <a:rPr lang="en-US" b="0" i="0" u="none" strike="noStrike" baseline="0" dirty="0" smtClean="0">
                <a:latin typeface="Sabon-Roman"/>
              </a:rPr>
              <a:t>it is</a:t>
            </a:r>
            <a:r>
              <a:rPr lang="en-US" b="0" i="0" u="none" strike="noStrike" dirty="0" smtClean="0">
                <a:latin typeface="Sabon-Roman"/>
              </a:rPr>
              <a:t> </a:t>
            </a:r>
            <a:r>
              <a:rPr lang="en-US" b="0" i="0" u="none" strike="noStrike" baseline="0" dirty="0" smtClean="0">
                <a:latin typeface="Sabon-Roman"/>
              </a:rPr>
              <a:t>digital and limited by pixel size.</a:t>
            </a:r>
          </a:p>
          <a:p>
            <a:pPr marL="0" indent="0" algn="l" rtl="0">
              <a:buNone/>
            </a:pPr>
            <a:r>
              <a:rPr lang="en-US" b="0" i="0" u="none" strike="noStrike" baseline="0" dirty="0" smtClean="0">
                <a:latin typeface="Sabon-Roman"/>
              </a:rPr>
              <a:t> Likewise, </a:t>
            </a:r>
          </a:p>
          <a:p>
            <a:pPr marL="0" indent="0" algn="l" rtl="0">
              <a:buNone/>
            </a:pPr>
            <a:endParaRPr lang="en-US" b="0" i="0" u="none" strike="noStrike" baseline="0" dirty="0" smtClean="0">
              <a:latin typeface="Sabon-Roman"/>
            </a:endParaRPr>
          </a:p>
          <a:p>
            <a:pPr algn="l" rtl="0">
              <a:buFont typeface="Wingdings" pitchFamily="2" charset="2"/>
              <a:buChar char="q"/>
            </a:pPr>
            <a:r>
              <a:rPr lang="en-US" b="0" i="0" u="none" strike="noStrike" baseline="0" dirty="0" smtClean="0">
                <a:latin typeface="Sabon-Roman"/>
              </a:rPr>
              <a:t> The</a:t>
            </a:r>
            <a:r>
              <a:rPr lang="en-US" b="0" i="0" u="none" strike="noStrike" dirty="0" smtClean="0">
                <a:latin typeface="Sabon-Roman"/>
              </a:rPr>
              <a:t> </a:t>
            </a:r>
            <a:r>
              <a:rPr lang="en-US" b="0" i="0" u="none" strike="noStrike" baseline="0" dirty="0" smtClean="0">
                <a:latin typeface="Sabon-Roman"/>
              </a:rPr>
              <a:t>spatial resolution of MRI is worse than that of</a:t>
            </a:r>
          </a:p>
          <a:p>
            <a:pPr marL="0" indent="0" algn="l" rtl="0">
              <a:buNone/>
            </a:pPr>
            <a:r>
              <a:rPr lang="en-US" b="0" i="0" u="none" strike="noStrike" baseline="0" dirty="0" smtClean="0">
                <a:latin typeface="Sabon-Roman"/>
              </a:rPr>
              <a:t>radiography. However, the contrast resolution is</a:t>
            </a:r>
          </a:p>
          <a:p>
            <a:pPr marL="0" indent="0" algn="l" rtl="0">
              <a:buNone/>
            </a:pPr>
            <a:r>
              <a:rPr lang="en-US" b="0" i="0" u="none" strike="noStrike" baseline="0" dirty="0" smtClean="0">
                <a:latin typeface="Sabon-Roman"/>
              </a:rPr>
              <a:t>even better with MRI than with CT.</a:t>
            </a:r>
          </a:p>
          <a:p>
            <a:pPr marL="0" indent="0" algn="l" rtl="0">
              <a:buNone/>
            </a:pPr>
            <a:endParaRPr lang="ar-IQ" b="0" i="0" u="none" strike="noStrike" baseline="0" dirty="0" smtClean="0">
              <a:latin typeface="Sabon-Roman"/>
            </a:endParaRPr>
          </a:p>
          <a:p>
            <a:pPr algn="l" rtl="0">
              <a:buFont typeface="Wingdings" pitchFamily="2" charset="2"/>
              <a:buChar char="q"/>
            </a:pPr>
            <a:r>
              <a:rPr lang="en-US" b="1" i="0" u="none" strike="noStrike" baseline="0" dirty="0" smtClean="0">
                <a:latin typeface="Frutiger-LightCn"/>
              </a:rPr>
              <a:t>Contrast resolution is the principal advantage</a:t>
            </a:r>
            <a:r>
              <a:rPr lang="en-US" b="1" i="0" u="none" strike="noStrike" dirty="0" smtClean="0">
                <a:latin typeface="Frutiger-LightCn"/>
              </a:rPr>
              <a:t> </a:t>
            </a:r>
            <a:r>
              <a:rPr lang="en-US" b="1" i="0" u="none" strike="noStrike" baseline="0" dirty="0" smtClean="0">
                <a:latin typeface="Frutiger-LightCn"/>
              </a:rPr>
              <a:t>of</a:t>
            </a:r>
          </a:p>
          <a:p>
            <a:pPr marL="0" indent="0" algn="l" rtl="0">
              <a:buNone/>
            </a:pPr>
            <a:r>
              <a:rPr lang="en-US" b="1" i="0" u="none" strike="noStrike" baseline="0" dirty="0" smtClean="0">
                <a:latin typeface="Frutiger-LightCn"/>
              </a:rPr>
              <a:t> MRI.</a:t>
            </a:r>
            <a:endParaRPr lang="ar-IQ" b="1"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94665" y="3077936"/>
            <a:ext cx="5723164" cy="357595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43875962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shadeToTitle="1">
        <a:pattFill prst="wdDnDiag">
          <a:fgClr>
            <a:schemeClr val="accent1">
              <a:lumMod val="40000"/>
              <a:lumOff val="60000"/>
            </a:schemeClr>
          </a:fgClr>
          <a:bgClr>
            <a:schemeClr val="accent5"/>
          </a:bgClr>
        </a:patt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630917"/>
          </a:xfrm>
        </p:spPr>
        <p:txBody>
          <a:bodyPr>
            <a:normAutofit fontScale="90000"/>
          </a:bodyPr>
          <a:lstStyle/>
          <a:p>
            <a:pPr algn="ctr"/>
            <a:r>
              <a:rPr lang="en-US" b="1" u="sng" dirty="0">
                <a:solidFill>
                  <a:srgbClr val="C00000"/>
                </a:solidFill>
              </a:rPr>
              <a:t>Spatial Resolution</a:t>
            </a:r>
            <a:br>
              <a:rPr lang="en-US" b="1" u="sng" dirty="0">
                <a:solidFill>
                  <a:srgbClr val="C00000"/>
                </a:solidFill>
              </a:rPr>
            </a:br>
            <a:endParaRPr lang="ar-IQ" b="1" u="sng" dirty="0">
              <a:solidFill>
                <a:srgbClr val="C00000"/>
              </a:solidFill>
            </a:endParaRPr>
          </a:p>
        </p:txBody>
      </p:sp>
      <p:sp>
        <p:nvSpPr>
          <p:cNvPr id="3" name="Content Placeholder 2"/>
          <p:cNvSpPr>
            <a:spLocks noGrp="1"/>
          </p:cNvSpPr>
          <p:nvPr>
            <p:ph idx="1"/>
          </p:nvPr>
        </p:nvSpPr>
        <p:spPr>
          <a:xfrm>
            <a:off x="122465" y="955222"/>
            <a:ext cx="11536136" cy="5221742"/>
          </a:xfrm>
        </p:spPr>
        <p:txBody>
          <a:bodyPr>
            <a:normAutofit fontScale="77500" lnSpcReduction="20000"/>
          </a:bodyPr>
          <a:lstStyle/>
          <a:p>
            <a:pPr algn="l" rtl="0">
              <a:buFont typeface="Wingdings" pitchFamily="2" charset="2"/>
              <a:buChar char="q"/>
            </a:pPr>
            <a:r>
              <a:rPr lang="en-US" sz="3100" b="1" i="0" u="none" strike="noStrike" baseline="0" dirty="0" smtClean="0">
                <a:solidFill>
                  <a:srgbClr val="000000"/>
                </a:solidFill>
                <a:latin typeface="Sabon-Bold"/>
              </a:rPr>
              <a:t>Spatial resolution : </a:t>
            </a:r>
            <a:r>
              <a:rPr lang="en-US" sz="3100" b="0" i="0" u="none" strike="noStrike" baseline="0" dirty="0" smtClean="0">
                <a:solidFill>
                  <a:srgbClr val="000000"/>
                </a:solidFill>
                <a:latin typeface="Times New Roman" pitchFamily="18" charset="0"/>
                <a:cs typeface="Times New Roman" pitchFamily="18" charset="0"/>
              </a:rPr>
              <a:t>refers to the ability to identify an object, usually a small, dense    object like a</a:t>
            </a:r>
            <a:r>
              <a:rPr lang="en-US" sz="3100" b="0" i="0" u="none" strike="noStrike" dirty="0" smtClean="0">
                <a:solidFill>
                  <a:srgbClr val="000000"/>
                </a:solidFill>
                <a:latin typeface="Times New Roman" pitchFamily="18" charset="0"/>
                <a:cs typeface="Times New Roman" pitchFamily="18" charset="0"/>
              </a:rPr>
              <a:t> </a:t>
            </a:r>
            <a:r>
              <a:rPr lang="en-US" sz="3100" b="0" i="0" u="none" strike="noStrike" baseline="0" dirty="0" smtClean="0">
                <a:solidFill>
                  <a:srgbClr val="000000"/>
                </a:solidFill>
                <a:latin typeface="Times New Roman" pitchFamily="18" charset="0"/>
                <a:cs typeface="Times New Roman" pitchFamily="18" charset="0"/>
              </a:rPr>
              <a:t>metal </a:t>
            </a:r>
            <a:r>
              <a:rPr lang="en-US" sz="3100" b="1" i="0" u="none" strike="noStrike" baseline="0" dirty="0" smtClean="0">
                <a:solidFill>
                  <a:srgbClr val="000000"/>
                </a:solidFill>
                <a:latin typeface="Times New Roman" pitchFamily="18" charset="0"/>
                <a:cs typeface="Times New Roman" pitchFamily="18" charset="0"/>
              </a:rPr>
              <a:t>fragmen</a:t>
            </a:r>
            <a:r>
              <a:rPr lang="en-US" sz="3100" b="0" i="0" u="none" strike="noStrike" baseline="0" dirty="0" smtClean="0">
                <a:solidFill>
                  <a:srgbClr val="000000"/>
                </a:solidFill>
                <a:latin typeface="Times New Roman" pitchFamily="18" charset="0"/>
                <a:cs typeface="Times New Roman" pitchFamily="18" charset="0"/>
              </a:rPr>
              <a:t>t or </a:t>
            </a:r>
            <a:r>
              <a:rPr lang="en-US" sz="3100" b="1" i="0" u="none" strike="noStrike" baseline="0" dirty="0" err="1" smtClean="0">
                <a:solidFill>
                  <a:srgbClr val="000000"/>
                </a:solidFill>
                <a:latin typeface="Times New Roman" pitchFamily="18" charset="0"/>
                <a:cs typeface="Times New Roman" pitchFamily="18" charset="0"/>
              </a:rPr>
              <a:t>microcalcificatio</a:t>
            </a:r>
            <a:r>
              <a:rPr lang="en-US" sz="3100" b="0" i="0" u="none" strike="noStrike" baseline="0" dirty="0" err="1" smtClean="0">
                <a:solidFill>
                  <a:srgbClr val="000000"/>
                </a:solidFill>
                <a:latin typeface="Times New Roman" pitchFamily="18" charset="0"/>
                <a:cs typeface="Times New Roman" pitchFamily="18" charset="0"/>
              </a:rPr>
              <a:t>n</a:t>
            </a:r>
            <a:r>
              <a:rPr lang="en-US" sz="3100" b="0" i="0" u="none" strike="noStrike" baseline="0" dirty="0" smtClean="0">
                <a:solidFill>
                  <a:srgbClr val="000000"/>
                </a:solidFill>
                <a:latin typeface="Times New Roman" pitchFamily="18" charset="0"/>
                <a:cs typeface="Times New Roman" pitchFamily="18" charset="0"/>
              </a:rPr>
              <a:t>, as separate</a:t>
            </a:r>
            <a:r>
              <a:rPr lang="en-US" sz="3100" b="0" i="0" u="none" strike="noStrike" dirty="0" smtClean="0">
                <a:solidFill>
                  <a:srgbClr val="000000"/>
                </a:solidFill>
                <a:latin typeface="Times New Roman" pitchFamily="18" charset="0"/>
                <a:cs typeface="Times New Roman" pitchFamily="18" charset="0"/>
              </a:rPr>
              <a:t> </a:t>
            </a:r>
            <a:r>
              <a:rPr lang="en-US" sz="3100" b="0" i="0" u="none" strike="noStrike" baseline="0" dirty="0" smtClean="0">
                <a:solidFill>
                  <a:srgbClr val="000000"/>
                </a:solidFill>
                <a:latin typeface="Times New Roman" pitchFamily="18" charset="0"/>
                <a:cs typeface="Times New Roman" pitchFamily="18" charset="0"/>
              </a:rPr>
              <a:t>and distinct from another object</a:t>
            </a:r>
            <a:r>
              <a:rPr lang="en-US" sz="3100" b="0" i="0" u="none" strike="noStrike" baseline="0" dirty="0" smtClean="0">
                <a:solidFill>
                  <a:srgbClr val="000000"/>
                </a:solidFill>
                <a:latin typeface="Sabon-Roman"/>
              </a:rPr>
              <a:t>. </a:t>
            </a:r>
            <a:r>
              <a:rPr lang="en-US" sz="3100" dirty="0">
                <a:solidFill>
                  <a:srgbClr val="000000"/>
                </a:solidFill>
                <a:latin typeface="Sabon-Roman"/>
              </a:rPr>
              <a:t> </a:t>
            </a:r>
            <a:endParaRPr lang="en-US" sz="3100" dirty="0" smtClean="0">
              <a:solidFill>
                <a:srgbClr val="000000"/>
              </a:solidFill>
              <a:latin typeface="Sabon-Roman"/>
            </a:endParaRPr>
          </a:p>
          <a:p>
            <a:pPr algn="l" rtl="0">
              <a:buFont typeface="Wingdings" pitchFamily="2" charset="2"/>
              <a:buChar char="q"/>
            </a:pPr>
            <a:r>
              <a:rPr lang="en-US" b="0" i="0" u="none" strike="noStrike" baseline="0" dirty="0" smtClean="0">
                <a:solidFill>
                  <a:srgbClr val="0081AD"/>
                </a:solidFill>
                <a:latin typeface="Sabon-Roman"/>
              </a:rPr>
              <a:t> Table 1-1</a:t>
            </a:r>
            <a:r>
              <a:rPr lang="en-US" b="0" i="0" u="none" strike="noStrike" dirty="0" smtClean="0">
                <a:solidFill>
                  <a:srgbClr val="0081AD"/>
                </a:solidFill>
                <a:latin typeface="Sabon-Roman"/>
              </a:rPr>
              <a:t> </a:t>
            </a:r>
            <a:r>
              <a:rPr lang="en-US" b="0" i="0" u="none" strike="noStrike" baseline="0" dirty="0" smtClean="0">
                <a:solidFill>
                  <a:srgbClr val="000000"/>
                </a:solidFill>
                <a:latin typeface="Sabon-Roman"/>
              </a:rPr>
              <a:t>shows representative values of spatial resolution</a:t>
            </a:r>
            <a:r>
              <a:rPr lang="en-US" b="0" i="0" u="none" strike="noStrike" dirty="0" smtClean="0">
                <a:solidFill>
                  <a:srgbClr val="000000"/>
                </a:solidFill>
                <a:latin typeface="Sabon-Roman"/>
              </a:rPr>
              <a:t> </a:t>
            </a:r>
            <a:r>
              <a:rPr lang="en-US" b="0" i="0" u="none" strike="noStrike" baseline="0" dirty="0" smtClean="0">
                <a:solidFill>
                  <a:srgbClr val="000000"/>
                </a:solidFill>
                <a:latin typeface="Sabon-Roman"/>
              </a:rPr>
              <a:t>and contrast </a:t>
            </a:r>
            <a:endParaRPr lang="ar-IQ" b="0" i="0" u="none" strike="noStrike" baseline="0" dirty="0" smtClean="0">
              <a:solidFill>
                <a:srgbClr val="000000"/>
              </a:solidFill>
              <a:latin typeface="Sabon-Roman"/>
            </a:endParaRPr>
          </a:p>
          <a:p>
            <a:pPr marL="0" indent="0" algn="l" rtl="0">
              <a:buNone/>
            </a:pPr>
            <a:r>
              <a:rPr lang="en-US" b="0" i="0" u="none" strike="noStrike" baseline="0" dirty="0" smtClean="0">
                <a:solidFill>
                  <a:srgbClr val="000000"/>
                </a:solidFill>
                <a:latin typeface="Sabon-Roman"/>
              </a:rPr>
              <a:t>                   resolution for various medical</a:t>
            </a:r>
            <a:r>
              <a:rPr lang="en-US" b="0" i="0" u="none" strike="noStrike" dirty="0" smtClean="0">
                <a:solidFill>
                  <a:srgbClr val="000000"/>
                </a:solidFill>
                <a:latin typeface="Sabon-Roman"/>
              </a:rPr>
              <a:t> </a:t>
            </a:r>
            <a:r>
              <a:rPr lang="en-US" b="0" i="0" u="none" strike="noStrike" baseline="0" dirty="0" smtClean="0">
                <a:solidFill>
                  <a:srgbClr val="000000"/>
                </a:solidFill>
                <a:latin typeface="Sabon-Roman"/>
              </a:rPr>
              <a:t>imaging devices</a:t>
            </a:r>
          </a:p>
          <a:p>
            <a:pPr algn="l" rtl="0">
              <a:buFont typeface="Wingdings" pitchFamily="2" charset="2"/>
              <a:buChar char="q"/>
            </a:pPr>
            <a:r>
              <a:rPr lang="en-US" dirty="0">
                <a:solidFill>
                  <a:srgbClr val="000000"/>
                </a:solidFill>
                <a:latin typeface="Sabon-Roman"/>
              </a:rPr>
              <a:t> </a:t>
            </a:r>
            <a:r>
              <a:rPr lang="en-US" b="0" i="0" u="none" strike="noStrike" baseline="0" dirty="0" smtClean="0">
                <a:solidFill>
                  <a:srgbClr val="000000"/>
                </a:solidFill>
                <a:latin typeface="Sabon-Roman"/>
              </a:rPr>
              <a:t>In x-ray imaging, spatial resolution is principally</a:t>
            </a:r>
            <a:r>
              <a:rPr lang="en-US" b="0" i="0" u="none" strike="noStrike" dirty="0" smtClean="0">
                <a:solidFill>
                  <a:srgbClr val="000000"/>
                </a:solidFill>
                <a:latin typeface="Sabon-Roman"/>
              </a:rPr>
              <a:t> </a:t>
            </a:r>
            <a:r>
              <a:rPr lang="en-US" b="0" i="0" u="none" strike="noStrike" baseline="0" dirty="0" smtClean="0">
                <a:solidFill>
                  <a:srgbClr val="000000"/>
                </a:solidFill>
                <a:latin typeface="Sabon-Roman"/>
              </a:rPr>
              <a:t>a function of the geometry of the system. </a:t>
            </a:r>
          </a:p>
          <a:p>
            <a:pPr marL="0" indent="0" algn="l" rtl="0">
              <a:buNone/>
            </a:pPr>
            <a:r>
              <a:rPr lang="en-US" b="1" dirty="0">
                <a:solidFill>
                  <a:srgbClr val="000000"/>
                </a:solidFill>
                <a:latin typeface="Sabon-Roman"/>
              </a:rPr>
              <a:t> </a:t>
            </a:r>
            <a:r>
              <a:rPr lang="en-US" b="1" dirty="0" smtClean="0">
                <a:solidFill>
                  <a:srgbClr val="000000"/>
                </a:solidFill>
                <a:latin typeface="Sabon-Roman"/>
              </a:rPr>
              <a:t>    </a:t>
            </a:r>
            <a:r>
              <a:rPr lang="en-US" b="1" i="0" u="none" strike="noStrike" baseline="0" dirty="0" smtClean="0">
                <a:solidFill>
                  <a:srgbClr val="000000"/>
                </a:solidFill>
                <a:latin typeface="Sabon-Roman"/>
              </a:rPr>
              <a:t>Two important geometric considerations include </a:t>
            </a:r>
          </a:p>
          <a:p>
            <a:pPr algn="l" rtl="0">
              <a:buFont typeface="Wingdings" pitchFamily="2" charset="2"/>
              <a:buChar char="q"/>
            </a:pPr>
            <a:r>
              <a:rPr lang="en-US" b="0" i="0" u="none" strike="noStrike" dirty="0" smtClean="0">
                <a:solidFill>
                  <a:srgbClr val="FF0000"/>
                </a:solidFill>
                <a:latin typeface="Sabon-Roman"/>
              </a:rPr>
              <a:t> </a:t>
            </a:r>
            <a:r>
              <a:rPr lang="en-US" b="0" i="0" u="none" strike="noStrike" baseline="0" dirty="0" smtClean="0">
                <a:solidFill>
                  <a:srgbClr val="FF0000"/>
                </a:solidFill>
                <a:latin typeface="Sabon-Roman"/>
              </a:rPr>
              <a:t>focal spot size </a:t>
            </a:r>
          </a:p>
          <a:p>
            <a:pPr algn="l" rtl="0">
              <a:buFont typeface="Wingdings" pitchFamily="2" charset="2"/>
              <a:buChar char="q"/>
            </a:pPr>
            <a:r>
              <a:rPr lang="en-US" b="0" i="0" u="none" strike="noStrike" baseline="0" dirty="0" smtClean="0">
                <a:solidFill>
                  <a:srgbClr val="FF0000"/>
                </a:solidFill>
                <a:latin typeface="Sabon-Roman"/>
              </a:rPr>
              <a:t>source-to-image receptor distance(SID).</a:t>
            </a:r>
          </a:p>
          <a:p>
            <a:pPr marL="0" indent="0" algn="l" rtl="0">
              <a:buNone/>
            </a:pPr>
            <a:endParaRPr lang="en-US" b="0" i="0" u="none" strike="noStrike" baseline="0" dirty="0" smtClean="0">
              <a:solidFill>
                <a:srgbClr val="000000"/>
              </a:solidFill>
              <a:latin typeface="Sabon-Roman"/>
            </a:endParaRPr>
          </a:p>
          <a:p>
            <a:pPr algn="l" rtl="0">
              <a:buFont typeface="Wingdings" pitchFamily="2" charset="2"/>
              <a:buChar char="q"/>
            </a:pPr>
            <a:r>
              <a:rPr lang="en-US" b="0" i="0" u="none" strike="noStrike" baseline="0" dirty="0" smtClean="0">
                <a:solidFill>
                  <a:srgbClr val="000000"/>
                </a:solidFill>
                <a:latin typeface="Sabon-Roman"/>
              </a:rPr>
              <a:t>In x-ray imaging, scatter radiation</a:t>
            </a:r>
            <a:r>
              <a:rPr lang="en-US" b="0" i="0" u="none" strike="noStrike" dirty="0" smtClean="0">
                <a:solidFill>
                  <a:srgbClr val="000000"/>
                </a:solidFill>
                <a:latin typeface="Sabon-Roman"/>
              </a:rPr>
              <a:t> </a:t>
            </a:r>
            <a:r>
              <a:rPr lang="en-US" b="0" i="0" u="none" strike="noStrike" baseline="0" dirty="0" smtClean="0">
                <a:solidFill>
                  <a:srgbClr val="000000"/>
                </a:solidFill>
                <a:latin typeface="Sabon-Roman"/>
              </a:rPr>
              <a:t>limits the contrast resolution. </a:t>
            </a:r>
          </a:p>
          <a:p>
            <a:pPr algn="l" rtl="0">
              <a:buFont typeface="Wingdings" pitchFamily="2" charset="2"/>
              <a:buChar char="q"/>
            </a:pPr>
            <a:r>
              <a:rPr lang="en-US" b="0" i="0" u="none" strike="noStrike" baseline="0" dirty="0" smtClean="0">
                <a:solidFill>
                  <a:srgbClr val="000000"/>
                </a:solidFill>
                <a:latin typeface="Sabon-Roman"/>
              </a:rPr>
              <a:t>X-ray beam collimation</a:t>
            </a:r>
            <a:r>
              <a:rPr lang="en-US" b="0" i="0" u="none" strike="noStrike" dirty="0" smtClean="0">
                <a:solidFill>
                  <a:srgbClr val="000000"/>
                </a:solidFill>
                <a:latin typeface="Sabon-Roman"/>
              </a:rPr>
              <a:t> </a:t>
            </a:r>
            <a:r>
              <a:rPr lang="en-US" b="0" i="0" u="none" strike="noStrike" baseline="0" dirty="0" smtClean="0">
                <a:solidFill>
                  <a:srgbClr val="000000"/>
                </a:solidFill>
                <a:latin typeface="Sabon-Roman"/>
              </a:rPr>
              <a:t>and the use of radiographic grids reduce</a:t>
            </a:r>
            <a:r>
              <a:rPr lang="en-US" dirty="0">
                <a:solidFill>
                  <a:srgbClr val="000000"/>
                </a:solidFill>
                <a:latin typeface="Sabon-Roman"/>
              </a:rPr>
              <a:t> </a:t>
            </a:r>
            <a:r>
              <a:rPr lang="en-US" b="0" i="0" u="none" strike="noStrike" baseline="0" dirty="0" smtClean="0">
                <a:solidFill>
                  <a:srgbClr val="000000"/>
                </a:solidFill>
                <a:latin typeface="Sabon-Roman"/>
              </a:rPr>
              <a:t>scatter radiation and therefore improve contrast</a:t>
            </a:r>
            <a:r>
              <a:rPr lang="en-US" dirty="0">
                <a:solidFill>
                  <a:srgbClr val="000000"/>
                </a:solidFill>
                <a:latin typeface="Sabon-Roman"/>
              </a:rPr>
              <a:t> </a:t>
            </a:r>
            <a:r>
              <a:rPr lang="en-US" b="0" i="0" u="none" strike="noStrike" baseline="0" dirty="0" smtClean="0">
                <a:solidFill>
                  <a:srgbClr val="000000"/>
                </a:solidFill>
                <a:latin typeface="Sabon-Roman"/>
              </a:rPr>
              <a:t>resolution.</a:t>
            </a:r>
          </a:p>
          <a:p>
            <a:pPr>
              <a:buFont typeface="Wingdings" pitchFamily="2" charset="2"/>
              <a:buChar char="q"/>
            </a:pPr>
            <a:r>
              <a:rPr lang="ar-IQ" dirty="0"/>
              <a:t>تعمل موازاة حزمة الأشعة السينية واستخدام شبكات التصوير الشعاعي على تقليل الإشعاع </a:t>
            </a:r>
            <a:r>
              <a:rPr lang="ar-IQ" dirty="0" smtClean="0"/>
              <a:t>المستطار </a:t>
            </a:r>
            <a:r>
              <a:rPr lang="ar-IQ" dirty="0"/>
              <a:t>وبالتالي تحسين دقة التباين.</a:t>
            </a:r>
          </a:p>
        </p:txBody>
      </p:sp>
    </p:spTree>
    <p:extLst>
      <p:ext uri="{BB962C8B-B14F-4D97-AF65-F5344CB8AC3E}">
        <p14:creationId xmlns:p14="http://schemas.microsoft.com/office/powerpoint/2010/main" val="261435268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shadeToTitle="1">
        <a:pattFill prst="pct80">
          <a:fgClr>
            <a:schemeClr val="bg1"/>
          </a:fgClr>
          <a:bgClr>
            <a:schemeClr val="accent5"/>
          </a:bgClr>
        </a:patt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375557" y="408215"/>
            <a:ext cx="11266715" cy="5605463"/>
          </a:xfrm>
        </p:spPr>
        <p:txBody>
          <a:bodyPr>
            <a:normAutofit fontScale="92500" lnSpcReduction="20000"/>
          </a:bodyPr>
          <a:lstStyle/>
          <a:p>
            <a:pPr algn="l" rtl="0">
              <a:buFont typeface="Wingdings" pitchFamily="2" charset="2"/>
              <a:buChar char="q"/>
            </a:pPr>
            <a:r>
              <a:rPr lang="en-US" dirty="0" smtClean="0"/>
              <a:t>- </a:t>
            </a:r>
            <a:r>
              <a:rPr lang="en-US" b="1" dirty="0" smtClean="0"/>
              <a:t>CT</a:t>
            </a:r>
            <a:r>
              <a:rPr lang="en-US" dirty="0" smtClean="0"/>
              <a:t> </a:t>
            </a:r>
            <a:r>
              <a:rPr lang="en-US" dirty="0"/>
              <a:t>has superior contrast resolution </a:t>
            </a:r>
            <a:r>
              <a:rPr lang="en-US" dirty="0" smtClean="0"/>
              <a:t>compared to </a:t>
            </a:r>
            <a:r>
              <a:rPr lang="en-US" b="1" dirty="0"/>
              <a:t>radiography</a:t>
            </a:r>
            <a:r>
              <a:rPr lang="en-US" dirty="0"/>
              <a:t> because it uses a finely </a:t>
            </a:r>
            <a:r>
              <a:rPr lang="en-US" dirty="0" smtClean="0"/>
              <a:t>collimated( </a:t>
            </a:r>
            <a:r>
              <a:rPr lang="ar-IQ" dirty="0" smtClean="0"/>
              <a:t>موازة بدقه </a:t>
            </a:r>
            <a:r>
              <a:rPr lang="en-US" dirty="0" smtClean="0"/>
              <a:t> ) X-ray </a:t>
            </a:r>
            <a:r>
              <a:rPr lang="en-US" dirty="0"/>
              <a:t>beam, which results in reduced </a:t>
            </a:r>
            <a:r>
              <a:rPr lang="en-US" dirty="0" smtClean="0"/>
              <a:t>scatter radiation.</a:t>
            </a:r>
          </a:p>
          <a:p>
            <a:pPr algn="l" rtl="0">
              <a:buFont typeface="Wingdings" pitchFamily="2" charset="2"/>
              <a:buChar char="q"/>
            </a:pPr>
            <a:r>
              <a:rPr lang="en-US" dirty="0" smtClean="0"/>
              <a:t>-In x-ray imaging, the x-ray attenuation coefficient (μ) determines the differential x-ray absorption in body tissues. </a:t>
            </a:r>
          </a:p>
          <a:p>
            <a:pPr algn="l" rtl="0">
              <a:buFont typeface="Wingdings" pitchFamily="2" charset="2"/>
              <a:buChar char="q"/>
            </a:pPr>
            <a:r>
              <a:rPr lang="en-US" dirty="0" smtClean="0"/>
              <a:t>-the x-ray attenuation coefficient depends on the energy of the x-ray beam (E) and the atomic number (Z)of the tissue being imaged.</a:t>
            </a:r>
          </a:p>
          <a:p>
            <a:pPr algn="l" rtl="0">
              <a:buFont typeface="Wingdings" pitchFamily="2" charset="2"/>
              <a:buChar char="q"/>
            </a:pPr>
            <a:r>
              <a:rPr lang="en-US" dirty="0" smtClean="0"/>
              <a:t>-The basis for the MR image is different. It is a function of several intrinsic NMR characteristics </a:t>
            </a:r>
            <a:r>
              <a:rPr lang="en-US" dirty="0"/>
              <a:t>of the tissue being imaged. </a:t>
            </a:r>
            <a:endParaRPr lang="en-US" dirty="0" smtClean="0"/>
          </a:p>
          <a:p>
            <a:pPr algn="l" rtl="0">
              <a:buFont typeface="Wingdings" pitchFamily="2" charset="2"/>
              <a:buChar char="q"/>
            </a:pPr>
            <a:r>
              <a:rPr lang="en-US" dirty="0" smtClean="0"/>
              <a:t>-The three </a:t>
            </a:r>
            <a:r>
              <a:rPr lang="en-US" dirty="0"/>
              <a:t>most important tissue characteristics are</a:t>
            </a:r>
          </a:p>
          <a:p>
            <a:pPr marL="571500" indent="-571500" algn="l" rtl="0">
              <a:buFont typeface="+mj-lt"/>
              <a:buAutoNum type="romanUcPeriod"/>
            </a:pPr>
            <a:r>
              <a:rPr lang="en-US" dirty="0" smtClean="0"/>
              <a:t>-proton </a:t>
            </a:r>
            <a:r>
              <a:rPr lang="en-US" dirty="0"/>
              <a:t>density (PD</a:t>
            </a:r>
            <a:r>
              <a:rPr lang="en-US" dirty="0" smtClean="0"/>
              <a:t>) </a:t>
            </a:r>
          </a:p>
          <a:p>
            <a:pPr marL="571500" indent="-571500" algn="l" rtl="0">
              <a:buFont typeface="+mj-lt"/>
              <a:buAutoNum type="romanUcPeriod"/>
            </a:pPr>
            <a:r>
              <a:rPr lang="en-US" dirty="0" smtClean="0"/>
              <a:t>-spin-lattice </a:t>
            </a:r>
            <a:r>
              <a:rPr lang="en-US" dirty="0"/>
              <a:t>relaxation </a:t>
            </a:r>
            <a:r>
              <a:rPr lang="en-US" dirty="0" smtClean="0"/>
              <a:t>time(T1)</a:t>
            </a:r>
          </a:p>
          <a:p>
            <a:pPr marL="571500" indent="-571500" algn="l" rtl="0">
              <a:buFont typeface="+mj-lt"/>
              <a:buAutoNum type="romanUcPeriod"/>
            </a:pPr>
            <a:r>
              <a:rPr lang="en-US" dirty="0" smtClean="0"/>
              <a:t>- </a:t>
            </a:r>
            <a:r>
              <a:rPr lang="en-US" dirty="0"/>
              <a:t>spin-spin relaxation time (T2</a:t>
            </a:r>
            <a:r>
              <a:rPr lang="en-US" dirty="0" smtClean="0"/>
              <a:t>)</a:t>
            </a:r>
          </a:p>
          <a:p>
            <a:pPr algn="l" rtl="0">
              <a:buFont typeface="Wingdings" pitchFamily="2" charset="2"/>
              <a:buChar char="q"/>
            </a:pPr>
            <a:r>
              <a:rPr lang="en-US" b="1" dirty="0" smtClean="0">
                <a:solidFill>
                  <a:srgbClr val="FF0000"/>
                </a:solidFill>
              </a:rPr>
              <a:t> Secondary characteristics </a:t>
            </a:r>
            <a:r>
              <a:rPr lang="en-US" dirty="0" smtClean="0"/>
              <a:t>include:  </a:t>
            </a:r>
            <a:r>
              <a:rPr lang="en-US" dirty="0"/>
              <a:t>flow, magnetic susceptibility,</a:t>
            </a:r>
          </a:p>
          <a:p>
            <a:pPr marL="0" indent="0" algn="l" rtl="0">
              <a:buNone/>
            </a:pPr>
            <a:r>
              <a:rPr lang="en-US" dirty="0" err="1"/>
              <a:t>paramagnetism</a:t>
            </a:r>
            <a:r>
              <a:rPr lang="en-US" dirty="0"/>
              <a:t>, and chemical shift.</a:t>
            </a:r>
            <a:endParaRPr lang="ar-IQ" dirty="0"/>
          </a:p>
        </p:txBody>
      </p:sp>
    </p:spTree>
    <p:extLst>
      <p:ext uri="{BB962C8B-B14F-4D97-AF65-F5344CB8AC3E}">
        <p14:creationId xmlns:p14="http://schemas.microsoft.com/office/powerpoint/2010/main" val="407119167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dirty="0" smtClean="0">
                <a:latin typeface="Times New Roman" pitchFamily="18" charset="0"/>
                <a:cs typeface="Times New Roman" pitchFamily="18" charset="0"/>
              </a:rPr>
              <a:t>There </a:t>
            </a:r>
            <a:r>
              <a:rPr lang="en-US" b="1" dirty="0">
                <a:latin typeface="Times New Roman" pitchFamily="18" charset="0"/>
                <a:cs typeface="Times New Roman" pitchFamily="18" charset="0"/>
              </a:rPr>
              <a:t>are many parameters to select in the production of an MR image: </a:t>
            </a:r>
            <a:br>
              <a:rPr lang="en-US" b="1" dirty="0">
                <a:latin typeface="Times New Roman" pitchFamily="18" charset="0"/>
                <a:cs typeface="Times New Roman" pitchFamily="18" charset="0"/>
              </a:rPr>
            </a:br>
            <a:endParaRPr lang="ar-IQ" b="1"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lnSpcReduction="10000"/>
          </a:bodyPr>
          <a:lstStyle/>
          <a:p>
            <a:pPr algn="l" rtl="0">
              <a:buFont typeface="Wingdings" pitchFamily="2" charset="2"/>
              <a:buChar char="Ø"/>
            </a:pPr>
            <a:r>
              <a:rPr lang="en-US" dirty="0" smtClean="0"/>
              <a:t>1-The </a:t>
            </a:r>
            <a:r>
              <a:rPr lang="en-US" dirty="0"/>
              <a:t>time </a:t>
            </a:r>
            <a:r>
              <a:rPr lang="en-US" dirty="0" smtClean="0"/>
              <a:t>sequence of </a:t>
            </a:r>
            <a:r>
              <a:rPr lang="en-US" dirty="0"/>
              <a:t>energizing RF emissions (RF pulses) </a:t>
            </a:r>
            <a:endParaRPr lang="en-US" dirty="0" smtClean="0"/>
          </a:p>
          <a:p>
            <a:pPr algn="l" rtl="0">
              <a:buFont typeface="Wingdings" pitchFamily="2" charset="2"/>
              <a:buChar char="Ø"/>
            </a:pPr>
            <a:r>
              <a:rPr lang="en-US" dirty="0" smtClean="0"/>
              <a:t>2- gradient magnetic </a:t>
            </a:r>
            <a:r>
              <a:rPr lang="en-US" dirty="0"/>
              <a:t>fields determines the contrast resolution</a:t>
            </a:r>
            <a:r>
              <a:rPr lang="en-US" dirty="0" smtClean="0"/>
              <a:t>.</a:t>
            </a:r>
          </a:p>
          <a:p>
            <a:pPr algn="l" rtl="0">
              <a:buFont typeface="Wingdings" pitchFamily="2" charset="2"/>
              <a:buChar char="Ø"/>
            </a:pPr>
            <a:endParaRPr lang="en-US" dirty="0" smtClean="0"/>
          </a:p>
          <a:p>
            <a:pPr algn="ctr" rtl="0">
              <a:buFont typeface="Wingdings" pitchFamily="2" charset="2"/>
              <a:buChar char="Ø"/>
            </a:pPr>
            <a:r>
              <a:rPr lang="en-US" b="1" dirty="0" smtClean="0"/>
              <a:t>The </a:t>
            </a:r>
            <a:r>
              <a:rPr lang="en-US" b="1" dirty="0"/>
              <a:t>principal pulse sequences are </a:t>
            </a:r>
            <a:r>
              <a:rPr lang="en-US" b="1" dirty="0" smtClean="0"/>
              <a:t>:</a:t>
            </a:r>
          </a:p>
          <a:p>
            <a:pPr algn="l" rtl="0">
              <a:buFont typeface="Wingdings" pitchFamily="2" charset="2"/>
              <a:buChar char="Ø"/>
            </a:pPr>
            <a:r>
              <a:rPr lang="en-US" dirty="0" smtClean="0"/>
              <a:t>partial saturation</a:t>
            </a:r>
          </a:p>
          <a:p>
            <a:pPr algn="l" rtl="0">
              <a:buFont typeface="Wingdings" pitchFamily="2" charset="2"/>
              <a:buChar char="Ø"/>
            </a:pPr>
            <a:r>
              <a:rPr lang="en-US" dirty="0" smtClean="0"/>
              <a:t>inversion recovery </a:t>
            </a:r>
          </a:p>
          <a:p>
            <a:pPr algn="l" rtl="0">
              <a:buFont typeface="Wingdings" pitchFamily="2" charset="2"/>
              <a:buChar char="Ø"/>
            </a:pPr>
            <a:r>
              <a:rPr lang="en-US" dirty="0" smtClean="0"/>
              <a:t>spin echo</a:t>
            </a:r>
          </a:p>
          <a:p>
            <a:pPr algn="l" rtl="0">
              <a:buFont typeface="Wingdings" pitchFamily="2" charset="2"/>
              <a:buChar char="Ø"/>
            </a:pPr>
            <a:r>
              <a:rPr lang="en-US" dirty="0" smtClean="0"/>
              <a:t>gradient echo </a:t>
            </a:r>
          </a:p>
          <a:p>
            <a:pPr algn="l" rtl="0">
              <a:buFont typeface="Wingdings" pitchFamily="2" charset="2"/>
              <a:buChar char="Ø"/>
            </a:pPr>
            <a:r>
              <a:rPr lang="en-US" dirty="0" smtClean="0"/>
              <a:t>and </a:t>
            </a:r>
            <a:r>
              <a:rPr lang="en-US" dirty="0"/>
              <a:t>echo planar.</a:t>
            </a:r>
            <a:endParaRPr lang="ar-IQ" dirty="0"/>
          </a:p>
        </p:txBody>
      </p:sp>
    </p:spTree>
    <p:extLst>
      <p:ext uri="{BB962C8B-B14F-4D97-AF65-F5344CB8AC3E}">
        <p14:creationId xmlns:p14="http://schemas.microsoft.com/office/powerpoint/2010/main" val="62377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908504"/>
          </a:xfrm>
        </p:spPr>
        <p:txBody>
          <a:bodyPr>
            <a:normAutofit fontScale="90000"/>
          </a:bodyPr>
          <a:lstStyle/>
          <a:p>
            <a:pPr algn="ctr"/>
            <a:r>
              <a:rPr lang="en-US" b="1" u="sng" dirty="0" err="1">
                <a:solidFill>
                  <a:srgbClr val="C00000"/>
                </a:solidFill>
              </a:rPr>
              <a:t>Multiplanar</a:t>
            </a:r>
            <a:r>
              <a:rPr lang="en-US" b="1" u="sng" dirty="0">
                <a:solidFill>
                  <a:srgbClr val="C00000"/>
                </a:solidFill>
              </a:rPr>
              <a:t> Imaging</a:t>
            </a:r>
            <a:br>
              <a:rPr lang="en-US" b="1" u="sng" dirty="0">
                <a:solidFill>
                  <a:srgbClr val="C00000"/>
                </a:solidFill>
              </a:rPr>
            </a:br>
            <a:endParaRPr lang="ar-IQ" b="1" u="sng" dirty="0">
              <a:solidFill>
                <a:srgbClr val="C00000"/>
              </a:solidFill>
            </a:endParaRPr>
          </a:p>
        </p:txBody>
      </p:sp>
      <p:sp>
        <p:nvSpPr>
          <p:cNvPr id="3" name="Content Placeholder 2"/>
          <p:cNvSpPr>
            <a:spLocks noGrp="1"/>
          </p:cNvSpPr>
          <p:nvPr>
            <p:ph idx="1"/>
          </p:nvPr>
        </p:nvSpPr>
        <p:spPr>
          <a:xfrm>
            <a:off x="775607" y="1825625"/>
            <a:ext cx="10923813" cy="4351338"/>
          </a:xfrm>
        </p:spPr>
        <p:txBody>
          <a:bodyPr>
            <a:normAutofit fontScale="70000" lnSpcReduction="20000"/>
          </a:bodyPr>
          <a:lstStyle/>
          <a:p>
            <a:pPr algn="l" rtl="0">
              <a:buFont typeface="Wingdings" pitchFamily="2" charset="2"/>
              <a:buChar char="q"/>
            </a:pPr>
            <a:r>
              <a:rPr lang="en-US" dirty="0" smtClean="0">
                <a:latin typeface="Sabon-Roman"/>
              </a:rPr>
              <a:t>An </a:t>
            </a:r>
            <a:r>
              <a:rPr lang="en-US" dirty="0">
                <a:latin typeface="Sabon-Roman"/>
              </a:rPr>
              <a:t>additional advantage to MRI is the ability </a:t>
            </a:r>
            <a:r>
              <a:rPr lang="en-US" dirty="0" smtClean="0">
                <a:latin typeface="Sabon-Roman"/>
              </a:rPr>
              <a:t>to obtain</a:t>
            </a:r>
          </a:p>
          <a:p>
            <a:pPr algn="l" rtl="0">
              <a:buFont typeface="Wingdings" pitchFamily="2" charset="2"/>
              <a:buChar char="q"/>
            </a:pPr>
            <a:r>
              <a:rPr lang="en-US" dirty="0" smtClean="0">
                <a:latin typeface="Sabon-Roman"/>
              </a:rPr>
              <a:t>-direct </a:t>
            </a:r>
            <a:r>
              <a:rPr lang="en-US" dirty="0">
                <a:latin typeface="Sabon-Roman"/>
              </a:rPr>
              <a:t>transverse, </a:t>
            </a:r>
            <a:endParaRPr lang="en-US" dirty="0" smtClean="0">
              <a:latin typeface="Sabon-Roman"/>
            </a:endParaRPr>
          </a:p>
          <a:p>
            <a:pPr algn="l" rtl="0">
              <a:buFont typeface="Wingdings" pitchFamily="2" charset="2"/>
              <a:buChar char="q"/>
            </a:pPr>
            <a:r>
              <a:rPr lang="en-US" dirty="0" smtClean="0">
                <a:latin typeface="Sabon-Roman"/>
              </a:rPr>
              <a:t>-sagittal</a:t>
            </a:r>
          </a:p>
          <a:p>
            <a:pPr algn="l" rtl="0">
              <a:buFont typeface="Wingdings" pitchFamily="2" charset="2"/>
              <a:buChar char="q"/>
            </a:pPr>
            <a:r>
              <a:rPr lang="en-US" dirty="0" smtClean="0">
                <a:latin typeface="Sabon-Roman"/>
              </a:rPr>
              <a:t>-coronal</a:t>
            </a:r>
          </a:p>
          <a:p>
            <a:pPr algn="l" rtl="0">
              <a:buFont typeface="Wingdings" pitchFamily="2" charset="2"/>
              <a:buChar char="q"/>
            </a:pPr>
            <a:r>
              <a:rPr lang="en-US" dirty="0" smtClean="0">
                <a:latin typeface="Sabon-Roman"/>
              </a:rPr>
              <a:t>- </a:t>
            </a:r>
            <a:r>
              <a:rPr lang="fr-FR" dirty="0" smtClean="0">
                <a:latin typeface="Sabon-Roman"/>
              </a:rPr>
              <a:t>oblique </a:t>
            </a:r>
            <a:r>
              <a:rPr lang="fr-FR" dirty="0">
                <a:latin typeface="Sabon-Roman"/>
              </a:rPr>
              <a:t>plane </a:t>
            </a:r>
            <a:r>
              <a:rPr lang="fr-FR" dirty="0" smtClean="0">
                <a:latin typeface="Sabon-Roman"/>
              </a:rPr>
              <a:t>images</a:t>
            </a:r>
          </a:p>
          <a:p>
            <a:pPr marL="0" indent="0" algn="l" rtl="0">
              <a:buNone/>
            </a:pPr>
            <a:r>
              <a:rPr lang="fr-FR" dirty="0" smtClean="0">
                <a:latin typeface="Sabon-Roman"/>
              </a:rPr>
              <a:t> </a:t>
            </a:r>
          </a:p>
          <a:p>
            <a:pPr algn="l" rtl="0">
              <a:buFont typeface="Wingdings" pitchFamily="2" charset="2"/>
              <a:buChar char="q"/>
            </a:pPr>
            <a:r>
              <a:rPr lang="fr-FR" dirty="0" err="1" smtClean="0">
                <a:latin typeface="Sabon-Roman"/>
              </a:rPr>
              <a:t>Conventional</a:t>
            </a:r>
            <a:r>
              <a:rPr lang="fr-FR" dirty="0" smtClean="0">
                <a:latin typeface="Sabon-Roman"/>
              </a:rPr>
              <a:t> </a:t>
            </a:r>
            <a:r>
              <a:rPr lang="fr-FR" dirty="0" err="1" smtClean="0">
                <a:latin typeface="Sabon-Roman"/>
              </a:rPr>
              <a:t>radiographs</a:t>
            </a:r>
            <a:r>
              <a:rPr lang="fr-FR" dirty="0" smtClean="0">
                <a:latin typeface="Sabon-Roman"/>
              </a:rPr>
              <a:t> </a:t>
            </a:r>
            <a:r>
              <a:rPr lang="en-US" dirty="0" smtClean="0">
                <a:latin typeface="Sabon-Roman"/>
              </a:rPr>
              <a:t>show </a:t>
            </a:r>
            <a:r>
              <a:rPr lang="en-US" dirty="0">
                <a:latin typeface="Sabon-Roman"/>
              </a:rPr>
              <a:t>superimposed anatomy regardless of the</a:t>
            </a:r>
          </a:p>
          <a:p>
            <a:pPr marL="0" indent="0" algn="l" rtl="0">
              <a:buNone/>
            </a:pPr>
            <a:r>
              <a:rPr lang="en-US" dirty="0">
                <a:latin typeface="Sabon-Roman"/>
              </a:rPr>
              <a:t>plane of the image. </a:t>
            </a:r>
            <a:endParaRPr lang="en-US" dirty="0" smtClean="0">
              <a:latin typeface="Sabon-Roman"/>
            </a:endParaRPr>
          </a:p>
          <a:p>
            <a:pPr algn="l" rtl="0">
              <a:buFont typeface="Wingdings" pitchFamily="2" charset="2"/>
              <a:buChar char="q"/>
            </a:pPr>
            <a:r>
              <a:rPr lang="en-US" dirty="0" smtClean="0">
                <a:latin typeface="Sabon-Roman"/>
              </a:rPr>
              <a:t>In </a:t>
            </a:r>
            <a:r>
              <a:rPr lang="en-US" dirty="0">
                <a:latin typeface="Sabon-Roman"/>
              </a:rPr>
              <a:t>CT imaging, sagittal </a:t>
            </a:r>
            <a:r>
              <a:rPr lang="en-US" dirty="0" smtClean="0">
                <a:latin typeface="Sabon-Roman"/>
              </a:rPr>
              <a:t>and coronal </a:t>
            </a:r>
            <a:r>
              <a:rPr lang="en-US" dirty="0">
                <a:latin typeface="Sabon-Roman"/>
              </a:rPr>
              <a:t>images are reconstructed either from a</a:t>
            </a:r>
          </a:p>
          <a:p>
            <a:pPr marL="0" indent="0" algn="l" rtl="0">
              <a:buNone/>
            </a:pPr>
            <a:r>
              <a:rPr lang="en-US" dirty="0">
                <a:latin typeface="Sabon-Roman"/>
              </a:rPr>
              <a:t>set of contiguous images or directly from </a:t>
            </a:r>
            <a:r>
              <a:rPr lang="en-US" dirty="0" smtClean="0">
                <a:latin typeface="Sabon-Roman"/>
              </a:rPr>
              <a:t>the volumetric </a:t>
            </a:r>
            <a:r>
              <a:rPr lang="en-US" dirty="0">
                <a:latin typeface="Sabon-Roman"/>
              </a:rPr>
              <a:t>data of spiral CT</a:t>
            </a:r>
            <a:r>
              <a:rPr lang="en-US" dirty="0" smtClean="0">
                <a:latin typeface="Sabon-Roman"/>
              </a:rPr>
              <a:t>.</a:t>
            </a:r>
          </a:p>
          <a:p>
            <a:pPr marL="0" indent="0" algn="l" rtl="0">
              <a:buNone/>
            </a:pPr>
            <a:r>
              <a:rPr lang="en-US" dirty="0" smtClean="0">
                <a:latin typeface="Sabon-Roman"/>
              </a:rPr>
              <a:t> </a:t>
            </a:r>
          </a:p>
          <a:p>
            <a:pPr algn="l" rtl="0">
              <a:buFont typeface="Wingdings" pitchFamily="2" charset="2"/>
              <a:buChar char="q"/>
            </a:pPr>
            <a:r>
              <a:rPr lang="en-US" dirty="0" smtClean="0">
                <a:latin typeface="Sabon-Roman"/>
              </a:rPr>
              <a:t>With </a:t>
            </a:r>
            <a:r>
              <a:rPr lang="en-US" dirty="0">
                <a:latin typeface="Sabon-Roman"/>
              </a:rPr>
              <a:t>MRI, a </a:t>
            </a:r>
            <a:r>
              <a:rPr lang="en-US" dirty="0" smtClean="0">
                <a:latin typeface="Sabon-Roman"/>
              </a:rPr>
              <a:t>large data set is acquired during a single imaging sequence </a:t>
            </a:r>
            <a:r>
              <a:rPr lang="en-US" dirty="0">
                <a:latin typeface="Sabon-Roman"/>
              </a:rPr>
              <a:t>from which any anatomical plane </a:t>
            </a:r>
            <a:r>
              <a:rPr lang="en-US" dirty="0" smtClean="0">
                <a:latin typeface="Sabon-Roman"/>
              </a:rPr>
              <a:t>can be reconstructed</a:t>
            </a:r>
            <a:endParaRPr lang="ar-IQ" dirty="0"/>
          </a:p>
        </p:txBody>
      </p:sp>
    </p:spTree>
    <p:extLst>
      <p:ext uri="{BB962C8B-B14F-4D97-AF65-F5344CB8AC3E}">
        <p14:creationId xmlns:p14="http://schemas.microsoft.com/office/powerpoint/2010/main" val="7766941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93915" y="351064"/>
            <a:ext cx="11552464" cy="5825900"/>
          </a:xfrm>
        </p:spPr>
        <p:txBody>
          <a:bodyPr>
            <a:noAutofit/>
          </a:bodyPr>
          <a:lstStyle/>
          <a:p>
            <a:pPr algn="l" rtl="0">
              <a:buFont typeface="Wingdings" pitchFamily="2" charset="2"/>
              <a:buChar char="q"/>
            </a:pPr>
            <a:r>
              <a:rPr lang="en-US" sz="2400" b="1" dirty="0">
                <a:solidFill>
                  <a:schemeClr val="tx1">
                    <a:lumMod val="95000"/>
                    <a:lumOff val="5000"/>
                  </a:schemeClr>
                </a:solidFill>
                <a:latin typeface="Times New Roman" pitchFamily="18" charset="0"/>
                <a:cs typeface="Times New Roman" pitchFamily="18" charset="0"/>
              </a:rPr>
              <a:t>Viewing images obtained from various </a:t>
            </a:r>
            <a:r>
              <a:rPr lang="en-US" sz="2400" b="1" dirty="0" smtClean="0">
                <a:solidFill>
                  <a:schemeClr val="tx1">
                    <a:lumMod val="95000"/>
                    <a:lumOff val="5000"/>
                  </a:schemeClr>
                </a:solidFill>
                <a:latin typeface="Times New Roman" pitchFamily="18" charset="0"/>
                <a:cs typeface="Times New Roman" pitchFamily="18" charset="0"/>
              </a:rPr>
              <a:t>anatomical planes </a:t>
            </a:r>
            <a:r>
              <a:rPr lang="en-US" sz="2400" b="1" dirty="0">
                <a:solidFill>
                  <a:schemeClr val="tx1">
                    <a:lumMod val="95000"/>
                    <a:lumOff val="5000"/>
                  </a:schemeClr>
                </a:solidFill>
                <a:latin typeface="Times New Roman" pitchFamily="18" charset="0"/>
                <a:cs typeface="Times New Roman" pitchFamily="18" charset="0"/>
              </a:rPr>
              <a:t>requires a different kind of </a:t>
            </a:r>
            <a:r>
              <a:rPr lang="en-US" sz="2400" b="1" dirty="0" smtClean="0">
                <a:solidFill>
                  <a:schemeClr val="tx1">
                    <a:lumMod val="95000"/>
                    <a:lumOff val="5000"/>
                  </a:schemeClr>
                </a:solidFill>
                <a:latin typeface="Times New Roman" pitchFamily="18" charset="0"/>
                <a:cs typeface="Times New Roman" pitchFamily="18" charset="0"/>
              </a:rPr>
              <a:t>knowledge on </a:t>
            </a:r>
            <a:r>
              <a:rPr lang="en-US" sz="2400" b="1" dirty="0">
                <a:solidFill>
                  <a:schemeClr val="tx1">
                    <a:lumMod val="95000"/>
                    <a:lumOff val="5000"/>
                  </a:schemeClr>
                </a:solidFill>
                <a:latin typeface="Times New Roman" pitchFamily="18" charset="0"/>
                <a:cs typeface="Times New Roman" pitchFamily="18" charset="0"/>
              </a:rPr>
              <a:t>the part of physicians and technologists</a:t>
            </a:r>
            <a:r>
              <a:rPr lang="en-US" sz="2400" b="1" dirty="0" smtClean="0">
                <a:solidFill>
                  <a:schemeClr val="tx1">
                    <a:lumMod val="95000"/>
                    <a:lumOff val="5000"/>
                  </a:schemeClr>
                </a:solidFill>
                <a:latin typeface="Times New Roman" pitchFamily="18" charset="0"/>
                <a:cs typeface="Times New Roman" pitchFamily="18" charset="0"/>
              </a:rPr>
              <a:t>.</a:t>
            </a:r>
          </a:p>
          <a:p>
            <a:pPr marL="0" indent="0" algn="l" rtl="0">
              <a:buNone/>
            </a:pPr>
            <a:endParaRPr lang="en-US" sz="2400" b="1" dirty="0">
              <a:solidFill>
                <a:schemeClr val="tx1">
                  <a:lumMod val="95000"/>
                  <a:lumOff val="5000"/>
                </a:schemeClr>
              </a:solidFill>
              <a:latin typeface="Times New Roman" pitchFamily="18" charset="0"/>
              <a:cs typeface="Times New Roman" pitchFamily="18" charset="0"/>
            </a:endParaRPr>
          </a:p>
          <a:p>
            <a:pPr algn="l" rtl="0">
              <a:buFont typeface="Wingdings" pitchFamily="2" charset="2"/>
              <a:buChar char="q"/>
            </a:pPr>
            <a:r>
              <a:rPr lang="en-US" sz="2400" b="1" dirty="0">
                <a:solidFill>
                  <a:schemeClr val="tx1">
                    <a:lumMod val="95000"/>
                    <a:lumOff val="5000"/>
                  </a:schemeClr>
                </a:solidFill>
                <a:latin typeface="Times New Roman" pitchFamily="18" charset="0"/>
                <a:cs typeface="Times New Roman" pitchFamily="18" charset="0"/>
              </a:rPr>
              <a:t> </a:t>
            </a:r>
            <a:r>
              <a:rPr lang="en-US" sz="2400" b="1" dirty="0" smtClean="0">
                <a:solidFill>
                  <a:schemeClr val="tx1">
                    <a:lumMod val="95000"/>
                    <a:lumOff val="5000"/>
                  </a:schemeClr>
                </a:solidFill>
                <a:latin typeface="Times New Roman" pitchFamily="18" charset="0"/>
                <a:cs typeface="Times New Roman" pitchFamily="18" charset="0"/>
              </a:rPr>
              <a:t>Except </a:t>
            </a:r>
            <a:r>
              <a:rPr lang="en-US" sz="2400" b="1" dirty="0">
                <a:solidFill>
                  <a:schemeClr val="tx1">
                    <a:lumMod val="95000"/>
                    <a:lumOff val="5000"/>
                  </a:schemeClr>
                </a:solidFill>
                <a:latin typeface="Times New Roman" pitchFamily="18" charset="0"/>
                <a:cs typeface="Times New Roman" pitchFamily="18" charset="0"/>
              </a:rPr>
              <a:t>for CT images, most x-ray images </a:t>
            </a:r>
            <a:r>
              <a:rPr lang="en-US" sz="2400" b="1" dirty="0" smtClean="0">
                <a:solidFill>
                  <a:schemeClr val="tx1">
                    <a:lumMod val="95000"/>
                    <a:lumOff val="5000"/>
                  </a:schemeClr>
                </a:solidFill>
                <a:latin typeface="Times New Roman" pitchFamily="18" charset="0"/>
                <a:cs typeface="Times New Roman" pitchFamily="18" charset="0"/>
              </a:rPr>
              <a:t>are parallel </a:t>
            </a:r>
            <a:r>
              <a:rPr lang="en-US" sz="2400" b="1" dirty="0">
                <a:solidFill>
                  <a:schemeClr val="tx1">
                    <a:lumMod val="95000"/>
                    <a:lumOff val="5000"/>
                  </a:schemeClr>
                </a:solidFill>
                <a:latin typeface="Times New Roman" pitchFamily="18" charset="0"/>
                <a:cs typeface="Times New Roman" pitchFamily="18" charset="0"/>
              </a:rPr>
              <a:t>to the long axis of the body. The </a:t>
            </a:r>
            <a:r>
              <a:rPr lang="en-US" sz="2400" b="1" dirty="0" smtClean="0">
                <a:solidFill>
                  <a:schemeClr val="tx1">
                    <a:lumMod val="95000"/>
                    <a:lumOff val="5000"/>
                  </a:schemeClr>
                </a:solidFill>
                <a:latin typeface="Times New Roman" pitchFamily="18" charset="0"/>
                <a:cs typeface="Times New Roman" pitchFamily="18" charset="0"/>
              </a:rPr>
              <a:t>MRI interpreter </a:t>
            </a:r>
            <a:r>
              <a:rPr lang="en-US" sz="2400" b="1" dirty="0">
                <a:solidFill>
                  <a:schemeClr val="tx1">
                    <a:lumMod val="95000"/>
                    <a:lumOff val="5000"/>
                  </a:schemeClr>
                </a:solidFill>
                <a:latin typeface="Times New Roman" pitchFamily="18" charset="0"/>
                <a:cs typeface="Times New Roman" pitchFamily="18" charset="0"/>
              </a:rPr>
              <a:t>may view anatomical planes that </a:t>
            </a:r>
            <a:r>
              <a:rPr lang="en-US" sz="2400" b="1" dirty="0" smtClean="0">
                <a:solidFill>
                  <a:schemeClr val="tx1">
                    <a:lumMod val="95000"/>
                    <a:lumOff val="5000"/>
                  </a:schemeClr>
                </a:solidFill>
                <a:latin typeface="Times New Roman" pitchFamily="18" charset="0"/>
                <a:cs typeface="Times New Roman" pitchFamily="18" charset="0"/>
              </a:rPr>
              <a:t>have not </a:t>
            </a:r>
            <a:r>
              <a:rPr lang="en-US" sz="2400" b="1" dirty="0">
                <a:solidFill>
                  <a:schemeClr val="tx1">
                    <a:lumMod val="95000"/>
                    <a:lumOff val="5000"/>
                  </a:schemeClr>
                </a:solidFill>
                <a:latin typeface="Times New Roman" pitchFamily="18" charset="0"/>
                <a:cs typeface="Times New Roman" pitchFamily="18" charset="0"/>
              </a:rPr>
              <a:t>been imaged before. </a:t>
            </a:r>
            <a:endParaRPr lang="en-US" sz="2400" b="1" dirty="0" smtClean="0">
              <a:solidFill>
                <a:schemeClr val="tx1">
                  <a:lumMod val="95000"/>
                  <a:lumOff val="5000"/>
                </a:schemeClr>
              </a:solidFill>
              <a:latin typeface="Times New Roman" pitchFamily="18" charset="0"/>
              <a:cs typeface="Times New Roman" pitchFamily="18" charset="0"/>
            </a:endParaRPr>
          </a:p>
          <a:p>
            <a:pPr marL="0" indent="0" algn="l" rtl="0">
              <a:buNone/>
            </a:pPr>
            <a:endParaRPr lang="en-US" sz="2400" b="1" dirty="0" smtClean="0">
              <a:solidFill>
                <a:schemeClr val="tx1">
                  <a:lumMod val="95000"/>
                  <a:lumOff val="5000"/>
                </a:schemeClr>
              </a:solidFill>
              <a:latin typeface="Times New Roman" pitchFamily="18" charset="0"/>
              <a:cs typeface="Times New Roman" pitchFamily="18" charset="0"/>
            </a:endParaRPr>
          </a:p>
          <a:p>
            <a:pPr algn="l" rtl="0">
              <a:buFont typeface="Wingdings" pitchFamily="2" charset="2"/>
              <a:buChar char="q"/>
            </a:pPr>
            <a:r>
              <a:rPr lang="en-US" sz="2400" b="1" dirty="0" smtClean="0">
                <a:solidFill>
                  <a:schemeClr val="tx1">
                    <a:lumMod val="95000"/>
                    <a:lumOff val="5000"/>
                  </a:schemeClr>
                </a:solidFill>
                <a:latin typeface="Times New Roman" pitchFamily="18" charset="0"/>
                <a:cs typeface="Times New Roman" pitchFamily="18" charset="0"/>
              </a:rPr>
              <a:t>The </a:t>
            </a:r>
            <a:r>
              <a:rPr lang="en-US" sz="2400" b="1" dirty="0">
                <a:solidFill>
                  <a:schemeClr val="tx1">
                    <a:lumMod val="95000"/>
                    <a:lumOff val="5000"/>
                  </a:schemeClr>
                </a:solidFill>
                <a:latin typeface="Times New Roman" pitchFamily="18" charset="0"/>
                <a:cs typeface="Times New Roman" pitchFamily="18" charset="0"/>
              </a:rPr>
              <a:t>required </a:t>
            </a:r>
            <a:r>
              <a:rPr lang="en-US" sz="2400" b="1" dirty="0" smtClean="0">
                <a:solidFill>
                  <a:schemeClr val="tx1">
                    <a:lumMod val="95000"/>
                    <a:lumOff val="5000"/>
                  </a:schemeClr>
                </a:solidFill>
                <a:latin typeface="Times New Roman" pitchFamily="18" charset="0"/>
                <a:cs typeface="Times New Roman" pitchFamily="18" charset="0"/>
              </a:rPr>
              <a:t>interpretive skills </a:t>
            </a:r>
            <a:r>
              <a:rPr lang="en-US" sz="2400" b="1" dirty="0">
                <a:solidFill>
                  <a:schemeClr val="tx1">
                    <a:lumMod val="95000"/>
                    <a:lumOff val="5000"/>
                  </a:schemeClr>
                </a:solidFill>
                <a:latin typeface="Times New Roman" pitchFamily="18" charset="0"/>
                <a:cs typeface="Times New Roman" pitchFamily="18" charset="0"/>
              </a:rPr>
              <a:t>come with experience</a:t>
            </a:r>
            <a:r>
              <a:rPr lang="en-US" sz="2400" b="1" dirty="0" smtClean="0">
                <a:solidFill>
                  <a:schemeClr val="tx1">
                    <a:lumMod val="95000"/>
                    <a:lumOff val="5000"/>
                  </a:schemeClr>
                </a:solidFill>
                <a:latin typeface="Times New Roman" pitchFamily="18" charset="0"/>
                <a:cs typeface="Times New Roman" pitchFamily="18" charset="0"/>
              </a:rPr>
              <a:t>.</a:t>
            </a:r>
          </a:p>
          <a:p>
            <a:pPr algn="l" rtl="0">
              <a:buFont typeface="Wingdings" pitchFamily="2" charset="2"/>
              <a:buChar char="q"/>
            </a:pPr>
            <a:endParaRPr lang="en-US" sz="2400" b="1" dirty="0">
              <a:solidFill>
                <a:schemeClr val="tx1">
                  <a:lumMod val="95000"/>
                  <a:lumOff val="5000"/>
                </a:schemeClr>
              </a:solidFill>
              <a:latin typeface="Times New Roman" pitchFamily="18" charset="0"/>
              <a:cs typeface="Times New Roman" pitchFamily="18" charset="0"/>
            </a:endParaRPr>
          </a:p>
          <a:p>
            <a:pPr algn="l" rtl="0">
              <a:buFont typeface="Wingdings" pitchFamily="2" charset="2"/>
              <a:buChar char="q"/>
            </a:pPr>
            <a:r>
              <a:rPr lang="en-US" sz="2400" b="1" dirty="0">
                <a:solidFill>
                  <a:schemeClr val="tx1">
                    <a:lumMod val="95000"/>
                    <a:lumOff val="5000"/>
                  </a:schemeClr>
                </a:solidFill>
                <a:latin typeface="Times New Roman" pitchFamily="18" charset="0"/>
                <a:cs typeface="Times New Roman" pitchFamily="18" charset="0"/>
              </a:rPr>
              <a:t>When students enroll in a radiologic </a:t>
            </a:r>
            <a:r>
              <a:rPr lang="en-US" sz="2400" b="1" dirty="0" smtClean="0">
                <a:solidFill>
                  <a:schemeClr val="tx1">
                    <a:lumMod val="95000"/>
                    <a:lumOff val="5000"/>
                  </a:schemeClr>
                </a:solidFill>
                <a:latin typeface="Times New Roman" pitchFamily="18" charset="0"/>
                <a:cs typeface="Times New Roman" pitchFamily="18" charset="0"/>
              </a:rPr>
              <a:t>technology program</a:t>
            </a:r>
            <a:r>
              <a:rPr lang="en-US" sz="2400" b="1" dirty="0">
                <a:solidFill>
                  <a:schemeClr val="tx1">
                    <a:lumMod val="95000"/>
                    <a:lumOff val="5000"/>
                  </a:schemeClr>
                </a:solidFill>
                <a:latin typeface="Times New Roman" pitchFamily="18" charset="0"/>
                <a:cs typeface="Times New Roman" pitchFamily="18" charset="0"/>
              </a:rPr>
              <a:t>, the curriculum focuses </a:t>
            </a:r>
            <a:r>
              <a:rPr lang="en-US" sz="2400" b="1" dirty="0" smtClean="0">
                <a:solidFill>
                  <a:schemeClr val="tx1">
                    <a:lumMod val="95000"/>
                    <a:lumOff val="5000"/>
                  </a:schemeClr>
                </a:solidFill>
                <a:latin typeface="Times New Roman" pitchFamily="18" charset="0"/>
                <a:cs typeface="Times New Roman" pitchFamily="18" charset="0"/>
              </a:rPr>
              <a:t>on technique </a:t>
            </a:r>
            <a:r>
              <a:rPr lang="en-US" sz="2400" b="1" dirty="0">
                <a:solidFill>
                  <a:schemeClr val="tx1">
                    <a:lumMod val="95000"/>
                    <a:lumOff val="5000"/>
                  </a:schemeClr>
                </a:solidFill>
                <a:latin typeface="Times New Roman" pitchFamily="18" charset="0"/>
                <a:cs typeface="Times New Roman" pitchFamily="18" charset="0"/>
              </a:rPr>
              <a:t>selection and positioning. Patient </a:t>
            </a:r>
            <a:r>
              <a:rPr lang="en-US" sz="2400" b="1" dirty="0" smtClean="0">
                <a:solidFill>
                  <a:schemeClr val="tx1">
                    <a:lumMod val="95000"/>
                    <a:lumOff val="5000"/>
                  </a:schemeClr>
                </a:solidFill>
                <a:latin typeface="Times New Roman" pitchFamily="18" charset="0"/>
                <a:cs typeface="Times New Roman" pitchFamily="18" charset="0"/>
              </a:rPr>
              <a:t>positioning in </a:t>
            </a:r>
            <a:r>
              <a:rPr lang="en-US" sz="2400" b="1" dirty="0">
                <a:solidFill>
                  <a:schemeClr val="tx1">
                    <a:lumMod val="95000"/>
                    <a:lumOff val="5000"/>
                  </a:schemeClr>
                </a:solidFill>
                <a:latin typeface="Times New Roman" pitchFamily="18" charset="0"/>
                <a:cs typeface="Times New Roman" pitchFamily="18" charset="0"/>
              </a:rPr>
              <a:t>radiography is important to </a:t>
            </a:r>
            <a:r>
              <a:rPr lang="en-US" sz="2400" b="1" dirty="0" smtClean="0">
                <a:solidFill>
                  <a:schemeClr val="tx1">
                    <a:lumMod val="95000"/>
                    <a:lumOff val="5000"/>
                  </a:schemeClr>
                </a:solidFill>
                <a:latin typeface="Times New Roman" pitchFamily="18" charset="0"/>
                <a:cs typeface="Times New Roman" pitchFamily="18" charset="0"/>
              </a:rPr>
              <a:t>ensure that </a:t>
            </a:r>
            <a:r>
              <a:rPr lang="en-US" sz="2400" b="1" dirty="0">
                <a:solidFill>
                  <a:schemeClr val="tx1">
                    <a:lumMod val="95000"/>
                    <a:lumOff val="5000"/>
                  </a:schemeClr>
                </a:solidFill>
                <a:latin typeface="Times New Roman" pitchFamily="18" charset="0"/>
                <a:cs typeface="Times New Roman" pitchFamily="18" charset="0"/>
              </a:rPr>
              <a:t>the structure being imaged is parallel </a:t>
            </a:r>
            <a:r>
              <a:rPr lang="en-US" sz="2400" b="1" dirty="0" smtClean="0">
                <a:solidFill>
                  <a:schemeClr val="tx1">
                    <a:lumMod val="95000"/>
                    <a:lumOff val="5000"/>
                  </a:schemeClr>
                </a:solidFill>
                <a:latin typeface="Times New Roman" pitchFamily="18" charset="0"/>
                <a:cs typeface="Times New Roman" pitchFamily="18" charset="0"/>
              </a:rPr>
              <a:t>and close </a:t>
            </a:r>
            <a:r>
              <a:rPr lang="en-US" sz="2400" b="1" dirty="0">
                <a:solidFill>
                  <a:schemeClr val="tx1">
                    <a:lumMod val="95000"/>
                    <a:lumOff val="5000"/>
                  </a:schemeClr>
                </a:solidFill>
                <a:latin typeface="Times New Roman" pitchFamily="18" charset="0"/>
                <a:cs typeface="Times New Roman" pitchFamily="18" charset="0"/>
              </a:rPr>
              <a:t>to the image receptor</a:t>
            </a:r>
            <a:r>
              <a:rPr lang="en-US" sz="2400" b="1" dirty="0" smtClean="0">
                <a:solidFill>
                  <a:schemeClr val="tx1">
                    <a:lumMod val="95000"/>
                    <a:lumOff val="5000"/>
                  </a:schemeClr>
                </a:solidFill>
                <a:latin typeface="Times New Roman" pitchFamily="18" charset="0"/>
                <a:cs typeface="Times New Roman" pitchFamily="18" charset="0"/>
              </a:rPr>
              <a:t>.</a:t>
            </a:r>
          </a:p>
          <a:p>
            <a:pPr marL="0" indent="0" algn="l" rtl="0">
              <a:buNone/>
            </a:pPr>
            <a:r>
              <a:rPr lang="en-US" sz="2400" b="1" dirty="0" smtClean="0">
                <a:solidFill>
                  <a:schemeClr val="tx1">
                    <a:lumMod val="95000"/>
                    <a:lumOff val="5000"/>
                  </a:schemeClr>
                </a:solidFill>
                <a:latin typeface="Times New Roman" pitchFamily="18" charset="0"/>
                <a:cs typeface="Times New Roman" pitchFamily="18" charset="0"/>
              </a:rPr>
              <a:t> </a:t>
            </a:r>
          </a:p>
          <a:p>
            <a:pPr algn="l" rtl="0">
              <a:buFont typeface="Wingdings" pitchFamily="2" charset="2"/>
              <a:buChar char="q"/>
            </a:pPr>
            <a:r>
              <a:rPr lang="en-US" sz="2400" b="1" dirty="0" smtClean="0">
                <a:solidFill>
                  <a:schemeClr val="tx1">
                    <a:lumMod val="95000"/>
                    <a:lumOff val="5000"/>
                  </a:schemeClr>
                </a:solidFill>
                <a:latin typeface="Times New Roman" pitchFamily="18" charset="0"/>
                <a:cs typeface="Times New Roman" pitchFamily="18" charset="0"/>
              </a:rPr>
              <a:t>MR </a:t>
            </a:r>
            <a:r>
              <a:rPr lang="en-US" sz="2400" b="1" dirty="0">
                <a:solidFill>
                  <a:schemeClr val="tx1">
                    <a:lumMod val="95000"/>
                    <a:lumOff val="5000"/>
                  </a:schemeClr>
                </a:solidFill>
                <a:latin typeface="Times New Roman" pitchFamily="18" charset="0"/>
                <a:cs typeface="Times New Roman" pitchFamily="18" charset="0"/>
              </a:rPr>
              <a:t>images </a:t>
            </a:r>
            <a:r>
              <a:rPr lang="en-US" sz="2400" b="1" dirty="0" smtClean="0">
                <a:solidFill>
                  <a:schemeClr val="tx1">
                    <a:lumMod val="95000"/>
                    <a:lumOff val="5000"/>
                  </a:schemeClr>
                </a:solidFill>
                <a:latin typeface="Times New Roman" pitchFamily="18" charset="0"/>
                <a:cs typeface="Times New Roman" pitchFamily="18" charset="0"/>
              </a:rPr>
              <a:t>are directly </a:t>
            </a:r>
            <a:r>
              <a:rPr lang="en-US" sz="2400" b="1" dirty="0">
                <a:solidFill>
                  <a:schemeClr val="tx1">
                    <a:lumMod val="95000"/>
                    <a:lumOff val="5000"/>
                  </a:schemeClr>
                </a:solidFill>
                <a:latin typeface="Times New Roman" pitchFamily="18" charset="0"/>
                <a:cs typeface="Times New Roman" pitchFamily="18" charset="0"/>
              </a:rPr>
              <a:t>available as projections in any </a:t>
            </a:r>
            <a:r>
              <a:rPr lang="en-US" sz="2400" b="1" dirty="0" smtClean="0">
                <a:solidFill>
                  <a:schemeClr val="tx1">
                    <a:lumMod val="95000"/>
                    <a:lumOff val="5000"/>
                  </a:schemeClr>
                </a:solidFill>
                <a:latin typeface="Times New Roman" pitchFamily="18" charset="0"/>
                <a:cs typeface="Times New Roman" pitchFamily="18" charset="0"/>
              </a:rPr>
              <a:t>plane, when </a:t>
            </a:r>
            <a:r>
              <a:rPr lang="en-US" sz="2400" b="1" dirty="0">
                <a:solidFill>
                  <a:schemeClr val="tx1">
                    <a:lumMod val="95000"/>
                    <a:lumOff val="5000"/>
                  </a:schemeClr>
                </a:solidFill>
                <a:latin typeface="Times New Roman" pitchFamily="18" charset="0"/>
                <a:cs typeface="Times New Roman" pitchFamily="18" charset="0"/>
              </a:rPr>
              <a:t>the patient is properly positioned at </a:t>
            </a:r>
            <a:r>
              <a:rPr lang="en-US" sz="2400" b="1" dirty="0" smtClean="0">
                <a:solidFill>
                  <a:schemeClr val="tx1">
                    <a:lumMod val="95000"/>
                    <a:lumOff val="5000"/>
                  </a:schemeClr>
                </a:solidFill>
                <a:latin typeface="Times New Roman" pitchFamily="18" charset="0"/>
                <a:cs typeface="Times New Roman" pitchFamily="18" charset="0"/>
              </a:rPr>
              <a:t>the magnet </a:t>
            </a:r>
            <a:r>
              <a:rPr lang="en-US" sz="2400" b="1" dirty="0" err="1">
                <a:solidFill>
                  <a:schemeClr val="tx1">
                    <a:lumMod val="95000"/>
                    <a:lumOff val="5000"/>
                  </a:schemeClr>
                </a:solidFill>
                <a:latin typeface="Times New Roman" pitchFamily="18" charset="0"/>
                <a:cs typeface="Times New Roman" pitchFamily="18" charset="0"/>
              </a:rPr>
              <a:t>isocenter</a:t>
            </a:r>
            <a:r>
              <a:rPr lang="en-US" sz="2400" b="1" dirty="0">
                <a:solidFill>
                  <a:schemeClr val="tx1">
                    <a:lumMod val="95000"/>
                    <a:lumOff val="5000"/>
                  </a:schemeClr>
                </a:solidFill>
                <a:latin typeface="Times New Roman" pitchFamily="18" charset="0"/>
                <a:cs typeface="Times New Roman" pitchFamily="18" charset="0"/>
              </a:rPr>
              <a:t> and with intended anatomy </a:t>
            </a:r>
            <a:r>
              <a:rPr lang="en-US" sz="2400" b="1" dirty="0" smtClean="0">
                <a:solidFill>
                  <a:schemeClr val="tx1">
                    <a:lumMod val="95000"/>
                    <a:lumOff val="5000"/>
                  </a:schemeClr>
                </a:solidFill>
                <a:latin typeface="Times New Roman" pitchFamily="18" charset="0"/>
                <a:cs typeface="Times New Roman" pitchFamily="18" charset="0"/>
              </a:rPr>
              <a:t>at the </a:t>
            </a:r>
            <a:r>
              <a:rPr lang="en-US" sz="2400" b="1" dirty="0">
                <a:solidFill>
                  <a:schemeClr val="tx1">
                    <a:lumMod val="95000"/>
                    <a:lumOff val="5000"/>
                  </a:schemeClr>
                </a:solidFill>
                <a:latin typeface="Times New Roman" pitchFamily="18" charset="0"/>
                <a:cs typeface="Times New Roman" pitchFamily="18" charset="0"/>
              </a:rPr>
              <a:t>sensitive region of the RF coil</a:t>
            </a:r>
            <a:r>
              <a:rPr lang="en-US" sz="2400" b="1" dirty="0" smtClean="0">
                <a:solidFill>
                  <a:schemeClr val="tx1">
                    <a:lumMod val="95000"/>
                    <a:lumOff val="5000"/>
                  </a:schemeClr>
                </a:solidFill>
                <a:latin typeface="Times New Roman" pitchFamily="18" charset="0"/>
                <a:cs typeface="Times New Roman" pitchFamily="18" charset="0"/>
              </a:rPr>
              <a:t>.</a:t>
            </a:r>
            <a:endParaRPr lang="ar-IQ" sz="2400" b="1" dirty="0" smtClean="0">
              <a:solidFill>
                <a:schemeClr val="tx1">
                  <a:lumMod val="95000"/>
                  <a:lumOff val="5000"/>
                </a:schemeClr>
              </a:solidFill>
              <a:latin typeface="Times New Roman" pitchFamily="18" charset="0"/>
              <a:cs typeface="Times New Roman" pitchFamily="18" charset="0"/>
            </a:endParaRPr>
          </a:p>
        </p:txBody>
      </p:sp>
    </p:spTree>
    <p:extLst>
      <p:ext uri="{BB962C8B-B14F-4D97-AF65-F5344CB8AC3E}">
        <p14:creationId xmlns:p14="http://schemas.microsoft.com/office/powerpoint/2010/main" val="30307538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2125578" y="-225174"/>
            <a:ext cx="8566485" cy="1909595"/>
          </a:xfrm>
        </p:spPr>
        <p:txBody>
          <a:bodyPr>
            <a:normAutofit/>
          </a:bodyPr>
          <a:lstStyle/>
          <a:p>
            <a:r>
              <a:rPr lang="en-US" b="1" u="sng" dirty="0" smtClean="0">
                <a:effectLst>
                  <a:outerShdw blurRad="38100" dist="38100" dir="2700000" algn="tl">
                    <a:srgbClr val="000000">
                      <a:alpha val="43137"/>
                    </a:srgbClr>
                  </a:outerShdw>
                </a:effectLst>
              </a:rPr>
              <a:t>Historical Trail</a:t>
            </a:r>
            <a:br>
              <a:rPr lang="en-US" b="1" u="sng" dirty="0" smtClean="0">
                <a:effectLst>
                  <a:outerShdw blurRad="38100" dist="38100" dir="2700000" algn="tl">
                    <a:srgbClr val="000000">
                      <a:alpha val="43137"/>
                    </a:srgbClr>
                  </a:outerShdw>
                </a:effectLst>
              </a:rPr>
            </a:br>
            <a:endParaRPr lang="ar-IQ" b="1" u="sng" dirty="0">
              <a:effectLst>
                <a:outerShdw blurRad="38100" dist="38100" dir="2700000" algn="tl">
                  <a:srgbClr val="000000">
                    <a:alpha val="43137"/>
                  </a:srgbClr>
                </a:outerShdw>
              </a:effectLst>
            </a:endParaRPr>
          </a:p>
        </p:txBody>
      </p:sp>
      <p:sp>
        <p:nvSpPr>
          <p:cNvPr id="3" name="Subtitle 2"/>
          <p:cNvSpPr>
            <a:spLocks noGrp="1"/>
          </p:cNvSpPr>
          <p:nvPr>
            <p:ph type="subTitle" idx="1"/>
          </p:nvPr>
        </p:nvSpPr>
        <p:spPr>
          <a:xfrm>
            <a:off x="-166254" y="1039090"/>
            <a:ext cx="12180334" cy="4027517"/>
          </a:xfrm>
        </p:spPr>
        <p:txBody>
          <a:bodyPr>
            <a:noAutofit/>
          </a:bodyPr>
          <a:lstStyle/>
          <a:p>
            <a:pPr marL="457200" indent="-457200" algn="just" rtl="0">
              <a:buFont typeface="Wingdings" pitchFamily="2" charset="2"/>
              <a:buChar char="v"/>
            </a:pPr>
            <a:r>
              <a:rPr lang="en-US" sz="2800" dirty="0" smtClean="0">
                <a:latin typeface="Times New Roman" pitchFamily="18" charset="0"/>
                <a:cs typeface="Times New Roman" pitchFamily="18" charset="0"/>
              </a:rPr>
              <a:t>-If someone wanted to make an image of a patient 150 years ago, what could have been done Actually, not much. At that time, only photography or hand-drawn images were available. </a:t>
            </a:r>
          </a:p>
          <a:p>
            <a:pPr marL="457200" indent="-457200" algn="just" rtl="0">
              <a:buFont typeface="Wingdings" pitchFamily="2" charset="2"/>
              <a:buChar char="v"/>
            </a:pPr>
            <a:r>
              <a:rPr lang="en-US" sz="2800" dirty="0" smtClean="0">
                <a:latin typeface="Times New Roman" pitchFamily="18" charset="0"/>
                <a:cs typeface="Times New Roman" pitchFamily="18" charset="0"/>
              </a:rPr>
              <a:t>Both types of such images use the narrow band of the electromagnetic spectrum called the visible light region (</a:t>
            </a:r>
            <a:r>
              <a:rPr lang="en-US" sz="2800" b="1" dirty="0" smtClean="0">
                <a:latin typeface="Times New Roman" pitchFamily="18" charset="0"/>
                <a:cs typeface="Times New Roman" pitchFamily="18" charset="0"/>
              </a:rPr>
              <a:t>Figure 1-1</a:t>
            </a:r>
            <a:r>
              <a:rPr lang="en-US" sz="2800" dirty="0" smtClean="0">
                <a:latin typeface="Times New Roman" pitchFamily="18" charset="0"/>
                <a:cs typeface="Times New Roman" pitchFamily="18" charset="0"/>
              </a:rPr>
              <a:t>).</a:t>
            </a:r>
          </a:p>
          <a:p>
            <a:pPr algn="just" rtl="0"/>
            <a:r>
              <a:rPr lang="en-US" sz="2800" dirty="0" smtClean="0">
                <a:latin typeface="Times New Roman" pitchFamily="18" charset="0"/>
                <a:cs typeface="Times New Roman" pitchFamily="18" charset="0"/>
              </a:rPr>
              <a:t> </a:t>
            </a:r>
          </a:p>
          <a:p>
            <a:pPr marL="457200" indent="-457200" algn="just" rtl="0">
              <a:buFont typeface="Wingdings" pitchFamily="2" charset="2"/>
              <a:buChar char="v"/>
            </a:pPr>
            <a:r>
              <a:rPr lang="en-US" sz="2800" dirty="0" smtClean="0">
                <a:latin typeface="Times New Roman" pitchFamily="18" charset="0"/>
                <a:cs typeface="Times New Roman" pitchFamily="18" charset="0"/>
              </a:rPr>
              <a:t>-Electromagnetic radiation can be characterized by any one of three parameters: </a:t>
            </a:r>
          </a:p>
          <a:p>
            <a:pPr algn="just" rtl="0"/>
            <a:r>
              <a:rPr lang="en-US" sz="2800" dirty="0" smtClean="0">
                <a:latin typeface="Times New Roman" pitchFamily="18" charset="0"/>
                <a:cs typeface="Times New Roman" pitchFamily="18" charset="0"/>
              </a:rPr>
              <a:t>                (energy, wavelength, and phase) .</a:t>
            </a:r>
          </a:p>
          <a:p>
            <a:pPr marL="457200" indent="-457200" algn="just" rtl="0">
              <a:buFont typeface="Wingdings" pitchFamily="2" charset="2"/>
              <a:buChar char="v"/>
            </a:pPr>
            <a:r>
              <a:rPr lang="en-US" sz="2800" dirty="0">
                <a:latin typeface="Times New Roman" pitchFamily="18" charset="0"/>
                <a:cs typeface="Times New Roman" pitchFamily="18" charset="0"/>
              </a:rPr>
              <a:t>-</a:t>
            </a:r>
            <a:r>
              <a:rPr lang="en-US" sz="2800" dirty="0" smtClean="0">
                <a:latin typeface="Times New Roman" pitchFamily="18" charset="0"/>
                <a:cs typeface="Times New Roman" pitchFamily="18" charset="0"/>
              </a:rPr>
              <a:t>The frequency is sometimes used to describe the wave character of electromagnetic </a:t>
            </a:r>
            <a:r>
              <a:rPr lang="en-US" sz="2800" dirty="0">
                <a:latin typeface="Times New Roman" pitchFamily="18" charset="0"/>
                <a:cs typeface="Times New Roman" pitchFamily="18" charset="0"/>
              </a:rPr>
              <a:t>radiation but it is </a:t>
            </a:r>
            <a:r>
              <a:rPr lang="en-US" sz="2800" dirty="0" smtClean="0">
                <a:latin typeface="Times New Roman" pitchFamily="18" charset="0"/>
                <a:cs typeface="Times New Roman" pitchFamily="18" charset="0"/>
              </a:rPr>
              <a:t>basically equivalent </a:t>
            </a:r>
            <a:r>
              <a:rPr lang="en-US" sz="2800" dirty="0">
                <a:latin typeface="Times New Roman" pitchFamily="18" charset="0"/>
                <a:cs typeface="Times New Roman" pitchFamily="18" charset="0"/>
              </a:rPr>
              <a:t>to the wavelength since the </a:t>
            </a:r>
            <a:r>
              <a:rPr lang="en-US" sz="2800" dirty="0" smtClean="0">
                <a:latin typeface="Times New Roman" pitchFamily="18" charset="0"/>
                <a:cs typeface="Times New Roman" pitchFamily="18" charset="0"/>
              </a:rPr>
              <a:t>wavelength is </a:t>
            </a:r>
            <a:r>
              <a:rPr lang="en-US" sz="2800" dirty="0">
                <a:latin typeface="Times New Roman" pitchFamily="18" charset="0"/>
                <a:cs typeface="Times New Roman" pitchFamily="18" charset="0"/>
              </a:rPr>
              <a:t>just the speed divided by the </a:t>
            </a:r>
            <a:r>
              <a:rPr lang="en-US" sz="2800" dirty="0" smtClean="0">
                <a:latin typeface="Times New Roman" pitchFamily="18" charset="0"/>
                <a:cs typeface="Times New Roman" pitchFamily="18" charset="0"/>
              </a:rPr>
              <a:t>frequency and </a:t>
            </a:r>
            <a:r>
              <a:rPr lang="en-US" sz="2800" dirty="0">
                <a:latin typeface="Times New Roman" pitchFamily="18" charset="0"/>
                <a:cs typeface="Times New Roman" pitchFamily="18" charset="0"/>
              </a:rPr>
              <a:t>the speed of light is a constant, c (~3 </a:t>
            </a:r>
            <a:r>
              <a:rPr lang="en-US" sz="2800" dirty="0" smtClean="0">
                <a:latin typeface="Times New Roman" pitchFamily="18" charset="0"/>
                <a:cs typeface="Times New Roman" pitchFamily="18" charset="0"/>
              </a:rPr>
              <a:t>×10^8 </a:t>
            </a:r>
            <a:r>
              <a:rPr lang="en-US" sz="2800" dirty="0">
                <a:latin typeface="Times New Roman" pitchFamily="18" charset="0"/>
                <a:cs typeface="Times New Roman" pitchFamily="18" charset="0"/>
              </a:rPr>
              <a:t>m/s).</a:t>
            </a:r>
            <a:endParaRPr lang="ar-IQ" sz="2800" dirty="0">
              <a:latin typeface="Times New Roman" pitchFamily="18" charset="0"/>
              <a:cs typeface="Times New Roman" pitchFamily="18" charset="0"/>
            </a:endParaRPr>
          </a:p>
          <a:p>
            <a:pPr algn="just" rtl="0"/>
            <a:endParaRPr lang="en-US" sz="2800" dirty="0">
              <a:latin typeface="Times New Roman" pitchFamily="18" charset="0"/>
              <a:cs typeface="Times New Roman" pitchFamily="18" charset="0"/>
            </a:endParaRPr>
          </a:p>
          <a:p>
            <a:pPr algn="just" rtl="0"/>
            <a:endParaRPr lang="en-US" sz="2800" dirty="0">
              <a:latin typeface="Times New Roman" pitchFamily="18" charset="0"/>
              <a:cs typeface="Times New Roman" pitchFamily="18" charset="0"/>
            </a:endParaRPr>
          </a:p>
          <a:p>
            <a:pPr algn="just" rtl="0"/>
            <a:endParaRPr lang="en-US" sz="2800" dirty="0" smtClean="0">
              <a:latin typeface="Times New Roman" pitchFamily="18" charset="0"/>
              <a:cs typeface="Times New Roman" pitchFamily="18" charset="0"/>
            </a:endParaRPr>
          </a:p>
          <a:p>
            <a:pPr algn="just" rtl="0"/>
            <a:endParaRPr lang="en-US" sz="2800" dirty="0" smtClean="0">
              <a:latin typeface="Times New Roman" pitchFamily="18" charset="0"/>
              <a:cs typeface="Times New Roman" pitchFamily="18" charset="0"/>
            </a:endParaRPr>
          </a:p>
          <a:p>
            <a:pPr algn="just" rtl="0"/>
            <a:endParaRPr lang="en-US" sz="2800" dirty="0" smtClean="0"/>
          </a:p>
          <a:p>
            <a:pPr algn="just" rtl="0"/>
            <a:endParaRPr lang="en-US" sz="2800" dirty="0" smtClean="0"/>
          </a:p>
          <a:p>
            <a:pPr algn="just" rtl="0"/>
            <a:endParaRPr lang="en-US" sz="2800" dirty="0" smtClean="0"/>
          </a:p>
          <a:p>
            <a:pPr algn="just" rtl="0"/>
            <a:endParaRPr lang="en-US" sz="2800" dirty="0" smtClean="0"/>
          </a:p>
        </p:txBody>
      </p:sp>
    </p:spTree>
    <p:extLst>
      <p:ext uri="{BB962C8B-B14F-4D97-AF65-F5344CB8AC3E}">
        <p14:creationId xmlns:p14="http://schemas.microsoft.com/office/powerpoint/2010/main" val="386862800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pattFill prst="pct10">
          <a:fgClr>
            <a:schemeClr val="accent1"/>
          </a:fgClr>
          <a:bgClr>
            <a:schemeClr val="bg1"/>
          </a:bgClr>
        </a:patt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u="sng" dirty="0">
                <a:solidFill>
                  <a:srgbClr val="C00000"/>
                </a:solidFill>
                <a:effectLst>
                  <a:outerShdw blurRad="38100" dist="38100" dir="2700000" algn="tl">
                    <a:srgbClr val="000000">
                      <a:alpha val="43137"/>
                    </a:srgbClr>
                  </a:outerShdw>
                </a:effectLst>
              </a:rPr>
              <a:t>No Ionizing Radiation</a:t>
            </a:r>
            <a:br>
              <a:rPr lang="en-US" b="1" u="sng" dirty="0">
                <a:solidFill>
                  <a:srgbClr val="C00000"/>
                </a:solidFill>
                <a:effectLst>
                  <a:outerShdw blurRad="38100" dist="38100" dir="2700000" algn="tl">
                    <a:srgbClr val="000000">
                      <a:alpha val="43137"/>
                    </a:srgbClr>
                  </a:outerShdw>
                </a:effectLst>
              </a:rPr>
            </a:br>
            <a:endParaRPr lang="ar-IQ" b="1" u="sng" dirty="0">
              <a:solidFill>
                <a:srgbClr val="C000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838200" y="1322614"/>
            <a:ext cx="10515600" cy="4854349"/>
          </a:xfrm>
        </p:spPr>
        <p:txBody>
          <a:bodyPr>
            <a:normAutofit fontScale="92500" lnSpcReduction="10000"/>
          </a:bodyPr>
          <a:lstStyle/>
          <a:p>
            <a:pPr algn="just" rtl="0">
              <a:buFont typeface="Wingdings" pitchFamily="2" charset="2"/>
              <a:buChar char="q"/>
            </a:pPr>
            <a:r>
              <a:rPr lang="en-US" dirty="0" smtClean="0">
                <a:solidFill>
                  <a:schemeClr val="tx1">
                    <a:lumMod val="95000"/>
                    <a:lumOff val="5000"/>
                  </a:schemeClr>
                </a:solidFill>
                <a:latin typeface="Times New Roman" pitchFamily="18" charset="0"/>
                <a:cs typeface="Times New Roman" pitchFamily="18" charset="0"/>
              </a:rPr>
              <a:t>-Another </a:t>
            </a:r>
            <a:r>
              <a:rPr lang="en-US" dirty="0">
                <a:solidFill>
                  <a:schemeClr val="tx1">
                    <a:lumMod val="95000"/>
                    <a:lumOff val="5000"/>
                  </a:schemeClr>
                </a:solidFill>
                <a:latin typeface="Times New Roman" pitchFamily="18" charset="0"/>
                <a:cs typeface="Times New Roman" pitchFamily="18" charset="0"/>
              </a:rPr>
              <a:t>advantage of MRI over x-ray imaging </a:t>
            </a:r>
            <a:r>
              <a:rPr lang="en-US" dirty="0" smtClean="0">
                <a:solidFill>
                  <a:schemeClr val="tx1">
                    <a:lumMod val="95000"/>
                    <a:lumOff val="5000"/>
                  </a:schemeClr>
                </a:solidFill>
                <a:latin typeface="Times New Roman" pitchFamily="18" charset="0"/>
                <a:cs typeface="Times New Roman" pitchFamily="18" charset="0"/>
              </a:rPr>
              <a:t>is that </a:t>
            </a:r>
            <a:r>
              <a:rPr lang="en-US" dirty="0">
                <a:solidFill>
                  <a:schemeClr val="tx1">
                    <a:lumMod val="95000"/>
                    <a:lumOff val="5000"/>
                  </a:schemeClr>
                </a:solidFill>
                <a:latin typeface="Times New Roman" pitchFamily="18" charset="0"/>
                <a:cs typeface="Times New Roman" pitchFamily="18" charset="0"/>
              </a:rPr>
              <a:t>MRI does not require ionizing </a:t>
            </a:r>
            <a:r>
              <a:rPr lang="en-US" dirty="0" smtClean="0">
                <a:solidFill>
                  <a:schemeClr val="tx1">
                    <a:lumMod val="95000"/>
                    <a:lumOff val="5000"/>
                  </a:schemeClr>
                </a:solidFill>
                <a:latin typeface="Times New Roman" pitchFamily="18" charset="0"/>
                <a:cs typeface="Times New Roman" pitchFamily="18" charset="0"/>
              </a:rPr>
              <a:t>radiation. This </a:t>
            </a:r>
            <a:r>
              <a:rPr lang="en-US" dirty="0">
                <a:solidFill>
                  <a:schemeClr val="tx1">
                    <a:lumMod val="95000"/>
                    <a:lumOff val="5000"/>
                  </a:schemeClr>
                </a:solidFill>
                <a:latin typeface="Times New Roman" pitchFamily="18" charset="0"/>
                <a:cs typeface="Times New Roman" pitchFamily="18" charset="0"/>
              </a:rPr>
              <a:t>lack of ionizing radiation has been </a:t>
            </a:r>
            <a:r>
              <a:rPr lang="en-US" dirty="0" smtClean="0">
                <a:solidFill>
                  <a:schemeClr val="tx1">
                    <a:lumMod val="95000"/>
                    <a:lumOff val="5000"/>
                  </a:schemeClr>
                </a:solidFill>
                <a:latin typeface="Times New Roman" pitchFamily="18" charset="0"/>
                <a:cs typeface="Times New Roman" pitchFamily="18" charset="0"/>
              </a:rPr>
              <a:t>effectively used </a:t>
            </a:r>
            <a:r>
              <a:rPr lang="en-US" dirty="0">
                <a:solidFill>
                  <a:schemeClr val="tx1">
                    <a:lumMod val="95000"/>
                    <a:lumOff val="5000"/>
                  </a:schemeClr>
                </a:solidFill>
                <a:latin typeface="Times New Roman" pitchFamily="18" charset="0"/>
                <a:cs typeface="Times New Roman" pitchFamily="18" charset="0"/>
              </a:rPr>
              <a:t>to promote the safety of MRI to </a:t>
            </a:r>
            <a:r>
              <a:rPr lang="en-US" dirty="0" smtClean="0">
                <a:solidFill>
                  <a:schemeClr val="tx1">
                    <a:lumMod val="95000"/>
                    <a:lumOff val="5000"/>
                  </a:schemeClr>
                </a:solidFill>
                <a:latin typeface="Times New Roman" pitchFamily="18" charset="0"/>
                <a:cs typeface="Times New Roman" pitchFamily="18" charset="0"/>
              </a:rPr>
              <a:t>the medical </a:t>
            </a:r>
            <a:r>
              <a:rPr lang="en-US" dirty="0">
                <a:solidFill>
                  <a:schemeClr val="tx1">
                    <a:lumMod val="95000"/>
                    <a:lumOff val="5000"/>
                  </a:schemeClr>
                </a:solidFill>
                <a:latin typeface="Times New Roman" pitchFamily="18" charset="0"/>
                <a:cs typeface="Times New Roman" pitchFamily="18" charset="0"/>
              </a:rPr>
              <a:t>community and public</a:t>
            </a:r>
            <a:r>
              <a:rPr lang="en-US" dirty="0" smtClean="0">
                <a:solidFill>
                  <a:schemeClr val="tx1">
                    <a:lumMod val="95000"/>
                    <a:lumOff val="5000"/>
                  </a:schemeClr>
                </a:solidFill>
                <a:latin typeface="Times New Roman" pitchFamily="18" charset="0"/>
                <a:cs typeface="Times New Roman" pitchFamily="18" charset="0"/>
              </a:rPr>
              <a:t>.</a:t>
            </a:r>
          </a:p>
          <a:p>
            <a:pPr marL="0" indent="0" algn="just" rtl="0">
              <a:buNone/>
            </a:pPr>
            <a:endParaRPr lang="en-US" dirty="0" smtClean="0">
              <a:solidFill>
                <a:schemeClr val="tx1">
                  <a:lumMod val="95000"/>
                  <a:lumOff val="5000"/>
                </a:schemeClr>
              </a:solidFill>
              <a:latin typeface="Times New Roman" pitchFamily="18" charset="0"/>
              <a:cs typeface="Times New Roman" pitchFamily="18" charset="0"/>
            </a:endParaRPr>
          </a:p>
          <a:p>
            <a:pPr algn="just" rtl="0">
              <a:buFont typeface="Wingdings" pitchFamily="2" charset="2"/>
              <a:buChar char="q"/>
            </a:pPr>
            <a:r>
              <a:rPr lang="en-US" dirty="0" smtClean="0">
                <a:solidFill>
                  <a:schemeClr val="tx1">
                    <a:lumMod val="95000"/>
                    <a:lumOff val="5000"/>
                  </a:schemeClr>
                </a:solidFill>
                <a:latin typeface="Times New Roman" pitchFamily="18" charset="0"/>
                <a:cs typeface="Times New Roman" pitchFamily="18" charset="0"/>
              </a:rPr>
              <a:t>-MRI </a:t>
            </a:r>
            <a:r>
              <a:rPr lang="en-US" dirty="0">
                <a:solidFill>
                  <a:schemeClr val="tx1">
                    <a:lumMod val="95000"/>
                    <a:lumOff val="5000"/>
                  </a:schemeClr>
                </a:solidFill>
                <a:latin typeface="Times New Roman" pitchFamily="18" charset="0"/>
                <a:cs typeface="Times New Roman" pitchFamily="18" charset="0"/>
              </a:rPr>
              <a:t>uses RF electromagnetic radiation </a:t>
            </a:r>
            <a:r>
              <a:rPr lang="en-US" dirty="0" smtClean="0">
                <a:solidFill>
                  <a:schemeClr val="tx1">
                    <a:lumMod val="95000"/>
                    <a:lumOff val="5000"/>
                  </a:schemeClr>
                </a:solidFill>
                <a:latin typeface="Times New Roman" pitchFamily="18" charset="0"/>
                <a:cs typeface="Times New Roman" pitchFamily="18" charset="0"/>
              </a:rPr>
              <a:t>and magnetic </a:t>
            </a:r>
            <a:r>
              <a:rPr lang="en-US" dirty="0">
                <a:solidFill>
                  <a:schemeClr val="tx1">
                    <a:lumMod val="95000"/>
                    <a:lumOff val="5000"/>
                  </a:schemeClr>
                </a:solidFill>
                <a:latin typeface="Times New Roman" pitchFamily="18" charset="0"/>
                <a:cs typeface="Times New Roman" pitchFamily="18" charset="0"/>
              </a:rPr>
              <a:t>fields, which do not cause </a:t>
            </a:r>
            <a:r>
              <a:rPr lang="en-US" dirty="0" smtClean="0">
                <a:solidFill>
                  <a:schemeClr val="tx1">
                    <a:lumMod val="95000"/>
                    <a:lumOff val="5000"/>
                  </a:schemeClr>
                </a:solidFill>
                <a:latin typeface="Times New Roman" pitchFamily="18" charset="0"/>
                <a:cs typeface="Times New Roman" pitchFamily="18" charset="0"/>
              </a:rPr>
              <a:t>ionization , and </a:t>
            </a:r>
            <a:r>
              <a:rPr lang="en-US" dirty="0">
                <a:solidFill>
                  <a:schemeClr val="tx1">
                    <a:lumMod val="95000"/>
                    <a:lumOff val="5000"/>
                  </a:schemeClr>
                </a:solidFill>
                <a:latin typeface="Times New Roman" pitchFamily="18" charset="0"/>
                <a:cs typeface="Times New Roman" pitchFamily="18" charset="0"/>
              </a:rPr>
              <a:t>therefore do not have the associated </a:t>
            </a:r>
            <a:r>
              <a:rPr lang="en-US" dirty="0" smtClean="0">
                <a:solidFill>
                  <a:schemeClr val="tx1">
                    <a:lumMod val="95000"/>
                    <a:lumOff val="5000"/>
                  </a:schemeClr>
                </a:solidFill>
                <a:latin typeface="Times New Roman" pitchFamily="18" charset="0"/>
                <a:cs typeface="Times New Roman" pitchFamily="18" charset="0"/>
              </a:rPr>
              <a:t>potentially harmful </a:t>
            </a:r>
            <a:r>
              <a:rPr lang="en-US" dirty="0">
                <a:solidFill>
                  <a:schemeClr val="tx1">
                    <a:lumMod val="95000"/>
                    <a:lumOff val="5000"/>
                  </a:schemeClr>
                </a:solidFill>
                <a:latin typeface="Times New Roman" pitchFamily="18" charset="0"/>
                <a:cs typeface="Times New Roman" pitchFamily="18" charset="0"/>
              </a:rPr>
              <a:t>effects of ionizing radiation. </a:t>
            </a:r>
            <a:endParaRPr lang="en-US" dirty="0" smtClean="0">
              <a:solidFill>
                <a:schemeClr val="tx1">
                  <a:lumMod val="95000"/>
                  <a:lumOff val="5000"/>
                </a:schemeClr>
              </a:solidFill>
              <a:latin typeface="Times New Roman" pitchFamily="18" charset="0"/>
              <a:cs typeface="Times New Roman" pitchFamily="18" charset="0"/>
            </a:endParaRPr>
          </a:p>
          <a:p>
            <a:pPr marL="0" indent="0" algn="just" rtl="0">
              <a:buNone/>
            </a:pPr>
            <a:endParaRPr lang="en-US" dirty="0" smtClean="0">
              <a:solidFill>
                <a:schemeClr val="tx1">
                  <a:lumMod val="95000"/>
                  <a:lumOff val="5000"/>
                </a:schemeClr>
              </a:solidFill>
              <a:latin typeface="Times New Roman" pitchFamily="18" charset="0"/>
              <a:cs typeface="Times New Roman" pitchFamily="18" charset="0"/>
            </a:endParaRPr>
          </a:p>
          <a:p>
            <a:pPr algn="just" rtl="0">
              <a:buFont typeface="Wingdings" pitchFamily="2" charset="2"/>
              <a:buChar char="q"/>
            </a:pPr>
            <a:r>
              <a:rPr lang="en-US" dirty="0">
                <a:solidFill>
                  <a:schemeClr val="tx1">
                    <a:lumMod val="95000"/>
                    <a:lumOff val="5000"/>
                  </a:schemeClr>
                </a:solidFill>
                <a:latin typeface="Times New Roman" pitchFamily="18" charset="0"/>
                <a:cs typeface="Times New Roman" pitchFamily="18" charset="0"/>
              </a:rPr>
              <a:t>-</a:t>
            </a:r>
            <a:r>
              <a:rPr lang="en-US" dirty="0" smtClean="0">
                <a:solidFill>
                  <a:schemeClr val="tx1">
                    <a:lumMod val="95000"/>
                    <a:lumOff val="5000"/>
                  </a:schemeClr>
                </a:solidFill>
                <a:latin typeface="Times New Roman" pitchFamily="18" charset="0"/>
                <a:cs typeface="Times New Roman" pitchFamily="18" charset="0"/>
              </a:rPr>
              <a:t>Some bio effects </a:t>
            </a:r>
            <a:r>
              <a:rPr lang="en-US" dirty="0">
                <a:solidFill>
                  <a:schemeClr val="tx1">
                    <a:lumMod val="95000"/>
                    <a:lumOff val="5000"/>
                  </a:schemeClr>
                </a:solidFill>
                <a:latin typeface="Times New Roman" pitchFamily="18" charset="0"/>
                <a:cs typeface="Times New Roman" pitchFamily="18" charset="0"/>
              </a:rPr>
              <a:t>of RF and magnetic fields are </a:t>
            </a:r>
            <a:r>
              <a:rPr lang="en-US" dirty="0" smtClean="0">
                <a:solidFill>
                  <a:schemeClr val="tx1">
                    <a:lumMod val="95000"/>
                    <a:lumOff val="5000"/>
                  </a:schemeClr>
                </a:solidFill>
                <a:latin typeface="Times New Roman" pitchFamily="18" charset="0"/>
                <a:cs typeface="Times New Roman" pitchFamily="18" charset="0"/>
              </a:rPr>
              <a:t>known to </a:t>
            </a:r>
            <a:r>
              <a:rPr lang="en-US" dirty="0">
                <a:solidFill>
                  <a:schemeClr val="tx1">
                    <a:lumMod val="95000"/>
                    <a:lumOff val="5000"/>
                  </a:schemeClr>
                </a:solidFill>
                <a:latin typeface="Times New Roman" pitchFamily="18" charset="0"/>
                <a:cs typeface="Times New Roman" pitchFamily="18" charset="0"/>
              </a:rPr>
              <a:t>exist, but the MRI systems are </a:t>
            </a:r>
            <a:r>
              <a:rPr lang="en-US" dirty="0" smtClean="0">
                <a:solidFill>
                  <a:schemeClr val="tx1">
                    <a:lumMod val="95000"/>
                    <a:lumOff val="5000"/>
                  </a:schemeClr>
                </a:solidFill>
                <a:latin typeface="Times New Roman" pitchFamily="18" charset="0"/>
                <a:cs typeface="Times New Roman" pitchFamily="18" charset="0"/>
              </a:rPr>
              <a:t>carefully designed </a:t>
            </a:r>
            <a:r>
              <a:rPr lang="en-US" dirty="0">
                <a:solidFill>
                  <a:schemeClr val="tx1">
                    <a:lumMod val="95000"/>
                    <a:lumOff val="5000"/>
                  </a:schemeClr>
                </a:solidFill>
                <a:latin typeface="Times New Roman" pitchFamily="18" charset="0"/>
                <a:cs typeface="Times New Roman" pitchFamily="18" charset="0"/>
              </a:rPr>
              <a:t>to ensure that the levels reached are </a:t>
            </a:r>
            <a:r>
              <a:rPr lang="en-US" dirty="0" smtClean="0">
                <a:solidFill>
                  <a:schemeClr val="tx1">
                    <a:lumMod val="95000"/>
                    <a:lumOff val="5000"/>
                  </a:schemeClr>
                </a:solidFill>
                <a:latin typeface="Times New Roman" pitchFamily="18" charset="0"/>
                <a:cs typeface="Times New Roman" pitchFamily="18" charset="0"/>
              </a:rPr>
              <a:t>not high </a:t>
            </a:r>
            <a:r>
              <a:rPr lang="en-US" dirty="0">
                <a:solidFill>
                  <a:schemeClr val="tx1">
                    <a:lumMod val="95000"/>
                    <a:lumOff val="5000"/>
                  </a:schemeClr>
                </a:solidFill>
                <a:latin typeface="Times New Roman" pitchFamily="18" charset="0"/>
                <a:cs typeface="Times New Roman" pitchFamily="18" charset="0"/>
              </a:rPr>
              <a:t>enough to cause harm and none of the </a:t>
            </a:r>
            <a:r>
              <a:rPr lang="en-US" dirty="0" smtClean="0">
                <a:solidFill>
                  <a:schemeClr val="tx1">
                    <a:lumMod val="95000"/>
                    <a:lumOff val="5000"/>
                  </a:schemeClr>
                </a:solidFill>
                <a:latin typeface="Times New Roman" pitchFamily="18" charset="0"/>
                <a:cs typeface="Times New Roman" pitchFamily="18" charset="0"/>
              </a:rPr>
              <a:t>biological effects </a:t>
            </a:r>
            <a:r>
              <a:rPr lang="en-US" dirty="0">
                <a:solidFill>
                  <a:schemeClr val="tx1">
                    <a:lumMod val="95000"/>
                    <a:lumOff val="5000"/>
                  </a:schemeClr>
                </a:solidFill>
                <a:latin typeface="Times New Roman" pitchFamily="18" charset="0"/>
                <a:cs typeface="Times New Roman" pitchFamily="18" charset="0"/>
              </a:rPr>
              <a:t>associated with MRI have </a:t>
            </a:r>
            <a:r>
              <a:rPr lang="en-US" dirty="0" smtClean="0">
                <a:solidFill>
                  <a:schemeClr val="tx1">
                    <a:lumMod val="95000"/>
                    <a:lumOff val="5000"/>
                  </a:schemeClr>
                </a:solidFill>
                <a:latin typeface="Times New Roman" pitchFamily="18" charset="0"/>
                <a:cs typeface="Times New Roman" pitchFamily="18" charset="0"/>
              </a:rPr>
              <a:t>been linked </a:t>
            </a:r>
            <a:r>
              <a:rPr lang="en-US" dirty="0">
                <a:solidFill>
                  <a:schemeClr val="tx1">
                    <a:lumMod val="95000"/>
                    <a:lumOff val="5000"/>
                  </a:schemeClr>
                </a:solidFill>
                <a:latin typeface="Times New Roman" pitchFamily="18" charset="0"/>
                <a:cs typeface="Times New Roman" pitchFamily="18" charset="0"/>
              </a:rPr>
              <a:t>to the induction of malignant disease</a:t>
            </a:r>
            <a:endParaRPr lang="ar-IQ" dirty="0">
              <a:solidFill>
                <a:schemeClr val="tx1">
                  <a:lumMod val="95000"/>
                  <a:lumOff val="5000"/>
                </a:schemeClr>
              </a:solidFill>
              <a:latin typeface="Times New Roman" pitchFamily="18" charset="0"/>
              <a:cs typeface="Times New Roman" pitchFamily="18" charset="0"/>
            </a:endParaRPr>
          </a:p>
        </p:txBody>
      </p:sp>
    </p:spTree>
    <p:extLst>
      <p:ext uri="{BB962C8B-B14F-4D97-AF65-F5344CB8AC3E}">
        <p14:creationId xmlns:p14="http://schemas.microsoft.com/office/powerpoint/2010/main" val="37661989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Radiologist </a:t>
            </a:r>
            <a:endParaRPr lang="ar-IQ" dirty="0"/>
          </a:p>
        </p:txBody>
      </p:sp>
      <p:sp>
        <p:nvSpPr>
          <p:cNvPr id="3" name="Content Placeholder 2"/>
          <p:cNvSpPr>
            <a:spLocks noGrp="1"/>
          </p:cNvSpPr>
          <p:nvPr>
            <p:ph idx="1"/>
          </p:nvPr>
        </p:nvSpPr>
        <p:spPr/>
        <p:txBody>
          <a:bodyPr>
            <a:normAutofit lnSpcReduction="10000"/>
          </a:bodyPr>
          <a:lstStyle/>
          <a:p>
            <a:pPr algn="l" rtl="0"/>
            <a:r>
              <a:rPr lang="en-US" dirty="0"/>
              <a:t>There will always be a need for radiologists trained in MRI to read the magnetic resonance images. A </a:t>
            </a:r>
            <a:r>
              <a:rPr lang="en-US" dirty="0">
                <a:solidFill>
                  <a:srgbClr val="FF0000"/>
                </a:solidFill>
              </a:rPr>
              <a:t>radiologist</a:t>
            </a:r>
            <a:r>
              <a:rPr lang="en-US" dirty="0"/>
              <a:t> is a medical doctor that has specialized in the field of radiology. The need is expected to grow so much that there will be and increased use of Radiology Practitioner Assistants and Radiology Physician Assistants. </a:t>
            </a:r>
          </a:p>
          <a:p>
            <a:pPr algn="just" rtl="0"/>
            <a:r>
              <a:rPr lang="en-US" dirty="0"/>
              <a:t>     An MRI technologist is an individual that operates the MRI scanner to obtain the images that a radiologist prescribes. Based on the number of current MRI systems, it is estimated that there will be a constant need for over 1000 MRI technologists per year. A good resource for MRI technologists is the Society for Magnetic Resonance Technologists (SMRT).</a:t>
            </a:r>
          </a:p>
          <a:p>
            <a:pPr algn="r" rtl="0"/>
            <a:endParaRPr lang="ar-IQ" dirty="0"/>
          </a:p>
        </p:txBody>
      </p:sp>
    </p:spTree>
    <p:extLst>
      <p:ext uri="{BB962C8B-B14F-4D97-AF65-F5344CB8AC3E}">
        <p14:creationId xmlns:p14="http://schemas.microsoft.com/office/powerpoint/2010/main" val="224350071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pic>
        <p:nvPicPr>
          <p:cNvPr id="6147"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85056" y="0"/>
            <a:ext cx="12377056" cy="67817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5663638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rgbClr val="FF0000"/>
                </a:solidFill>
              </a:rPr>
              <a:t>Tomographic Imaging</a:t>
            </a:r>
            <a:br>
              <a:rPr lang="en-US" dirty="0">
                <a:solidFill>
                  <a:srgbClr val="FF0000"/>
                </a:solidFill>
              </a:rPr>
            </a:br>
            <a:endParaRPr lang="ar-IQ" dirty="0">
              <a:solidFill>
                <a:srgbClr val="FF0000"/>
              </a:solidFill>
            </a:endParaRPr>
          </a:p>
        </p:txBody>
      </p:sp>
      <p:sp>
        <p:nvSpPr>
          <p:cNvPr id="3" name="Content Placeholder 2"/>
          <p:cNvSpPr>
            <a:spLocks noGrp="1"/>
          </p:cNvSpPr>
          <p:nvPr>
            <p:ph idx="1"/>
          </p:nvPr>
        </p:nvSpPr>
        <p:spPr/>
        <p:txBody>
          <a:bodyPr>
            <a:normAutofit fontScale="85000" lnSpcReduction="20000"/>
          </a:bodyPr>
          <a:lstStyle/>
          <a:p>
            <a:pPr algn="just" rtl="0"/>
            <a:r>
              <a:rPr lang="en-US" dirty="0" smtClean="0"/>
              <a:t>This </a:t>
            </a:r>
            <a:r>
              <a:rPr lang="en-US" dirty="0"/>
              <a:t>computer based teaching package will provide you with an understanding of the principles of MRI form both the microscopic, macroscopic, and imaging system perspective. </a:t>
            </a:r>
            <a:endParaRPr lang="en-US" dirty="0" smtClean="0"/>
          </a:p>
          <a:p>
            <a:pPr algn="just" rtl="0"/>
            <a:r>
              <a:rPr lang="en-US" dirty="0" smtClean="0"/>
              <a:t>Let's </a:t>
            </a:r>
            <a:r>
              <a:rPr lang="en-US" dirty="0"/>
              <a:t>begin with a pictorial introduction to some basic MRI. Magnetic resonance started out as a tomographic imaging modality for producing NMR images of a slice through the human body. </a:t>
            </a:r>
            <a:endParaRPr lang="en-US" dirty="0" smtClean="0"/>
          </a:p>
          <a:p>
            <a:pPr algn="just" rtl="0"/>
            <a:r>
              <a:rPr lang="en-US" dirty="0" smtClean="0"/>
              <a:t>Each </a:t>
            </a:r>
            <a:r>
              <a:rPr lang="en-US" dirty="0"/>
              <a:t>slice had a thickness (</a:t>
            </a:r>
            <a:r>
              <a:rPr lang="en-US" dirty="0" err="1"/>
              <a:t>Thk</a:t>
            </a:r>
            <a:r>
              <a:rPr lang="en-US" dirty="0"/>
              <a:t>).  This form of imaging is in some respects equivalent to cutting off the anatomy above the slice  and below the slice.  The slice is said to be composed of several volume elements or voxels.  The volume of a voxel is approximately 2 </a:t>
            </a:r>
            <a:r>
              <a:rPr lang="en-US" dirty="0" smtClean="0"/>
              <a:t>mm ^</a:t>
            </a:r>
            <a:r>
              <a:rPr lang="en-US" sz="2400" dirty="0" smtClean="0"/>
              <a:t>3</a:t>
            </a:r>
            <a:r>
              <a:rPr lang="en-US" dirty="0"/>
              <a:t>. </a:t>
            </a:r>
            <a:endParaRPr lang="en-US" dirty="0" smtClean="0"/>
          </a:p>
          <a:p>
            <a:pPr algn="just" rtl="0"/>
            <a:r>
              <a:rPr lang="en-US" dirty="0" smtClean="0"/>
              <a:t>The </a:t>
            </a:r>
            <a:r>
              <a:rPr lang="en-US" dirty="0"/>
              <a:t>magnetic resonance image is composed of several picture elements called pixels.  The intensity of a pixel is proportional to the NMR signal intensity of the contents of the corresponding volume element or voxel of the object being imaged. </a:t>
            </a:r>
          </a:p>
          <a:p>
            <a:endParaRPr lang="ar-IQ" dirty="0"/>
          </a:p>
        </p:txBody>
      </p:sp>
    </p:spTree>
    <p:extLst>
      <p:ext uri="{BB962C8B-B14F-4D97-AF65-F5344CB8AC3E}">
        <p14:creationId xmlns:p14="http://schemas.microsoft.com/office/powerpoint/2010/main" val="186459815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dirty="0"/>
          </a:p>
        </p:txBody>
      </p:sp>
      <p:sp>
        <p:nvSpPr>
          <p:cNvPr id="4" name="TextBox 3"/>
          <p:cNvSpPr txBox="1"/>
          <p:nvPr/>
        </p:nvSpPr>
        <p:spPr>
          <a:xfrm>
            <a:off x="8997696" y="1911096"/>
            <a:ext cx="1728216" cy="369332"/>
          </a:xfrm>
          <a:prstGeom prst="rect">
            <a:avLst/>
          </a:prstGeom>
          <a:solidFill>
            <a:schemeClr val="bg1"/>
          </a:solidFill>
          <a:ln>
            <a:solidFill>
              <a:schemeClr val="bg1"/>
            </a:solidFill>
          </a:ln>
        </p:spPr>
        <p:txBody>
          <a:bodyPr wrap="square" rtlCol="1">
            <a:spAutoFit/>
          </a:bodyPr>
          <a:lstStyle/>
          <a:p>
            <a:endParaRPr lang="ar-IQ" dirty="0"/>
          </a:p>
        </p:txBody>
      </p:sp>
      <p:pic>
        <p:nvPicPr>
          <p:cNvPr id="3077"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4629" y="1462863"/>
            <a:ext cx="6094864" cy="51012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8"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98971" y="1462864"/>
            <a:ext cx="2626941" cy="34139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7353887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pic>
        <p:nvPicPr>
          <p:cNvPr id="2050" name="Picture 2" descr="C:\Users\hp\Google Drive\قوائم الفيزياءطبيه مرحله رابعه\Screenshot_٢٠٢٠١٢١٢-١٤٣١٥٤_YouTube.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82880" y="0"/>
            <a:ext cx="11923776" cy="66476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2115076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48343" y="370114"/>
            <a:ext cx="11005457" cy="5806849"/>
          </a:xfrm>
        </p:spPr>
        <p:txBody>
          <a:bodyPr/>
          <a:lstStyle/>
          <a:p>
            <a:pPr marL="0" indent="0" algn="just" rtl="0">
              <a:buNone/>
            </a:pPr>
            <a:r>
              <a:rPr lang="en-US" dirty="0"/>
              <a:t>A computerized X-ray imaging procedure in which a narrow beam of X-rays is aimed at a patient and quickly rotated around the body</a:t>
            </a:r>
            <a:r>
              <a:rPr lang="en-US" dirty="0" smtClean="0"/>
              <a:t>, </a:t>
            </a:r>
            <a:r>
              <a:rPr lang="en-US" dirty="0"/>
              <a:t>producing signals that are processed by the machine’s computer to generate cross-sectional images—or “slices”—of the body. </a:t>
            </a:r>
            <a:endParaRPr lang="en-US" dirty="0" smtClean="0"/>
          </a:p>
          <a:p>
            <a:pPr marL="0" indent="0" algn="just" rtl="0">
              <a:buNone/>
            </a:pPr>
            <a:endParaRPr lang="en-US" dirty="0" smtClean="0"/>
          </a:p>
          <a:p>
            <a:pPr marL="0" indent="0" algn="just" rtl="0">
              <a:buNone/>
            </a:pPr>
            <a:r>
              <a:rPr lang="en-US" dirty="0" smtClean="0"/>
              <a:t>These </a:t>
            </a:r>
            <a:r>
              <a:rPr lang="en-US" dirty="0"/>
              <a:t>slices are called tomographic images and contain more detailed information about the internal organs than conventional X-rays</a:t>
            </a:r>
            <a:endParaRPr lang="ar-IQ"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01686" y="3461655"/>
            <a:ext cx="7323591" cy="32800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9660807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dirty="0"/>
          </a:p>
        </p:txBody>
      </p:sp>
      <p:sp>
        <p:nvSpPr>
          <p:cNvPr id="3" name="Content Placeholder 2"/>
          <p:cNvSpPr>
            <a:spLocks noGrp="1"/>
          </p:cNvSpPr>
          <p:nvPr>
            <p:ph idx="1"/>
          </p:nvPr>
        </p:nvSpPr>
        <p:spPr/>
        <p:txBody>
          <a:bodyPr>
            <a:normAutofit lnSpcReduction="10000"/>
          </a:bodyPr>
          <a:lstStyle/>
          <a:p>
            <a:pPr algn="just" rtl="0"/>
            <a:r>
              <a:rPr lang="en-US" dirty="0"/>
              <a:t>Magnetic resonance imaging is based on the absorption and emission of energy in the radio frequency range of the electromagnetic spectrum. It is clear from the attenuation spectrum of the human body  why x-rays are used, but why did it take so long to develop imaging with radio waves, especially with health concerns associated with ionizing radiation such as x-rays?  </a:t>
            </a:r>
            <a:endParaRPr lang="en-US" dirty="0" smtClean="0"/>
          </a:p>
          <a:p>
            <a:pPr algn="just" rtl="0"/>
            <a:r>
              <a:rPr lang="en-US" dirty="0" smtClean="0"/>
              <a:t>Many </a:t>
            </a:r>
            <a:r>
              <a:rPr lang="en-US" dirty="0"/>
              <a:t>scientists were taught that you can not image objects smaller than the wavelength of the energy being used to image. MRI gets around this limitation by producing images based on spatial variations in the phase and frequency of the radio frequency energy being absorbed and emitted by the imaged object. </a:t>
            </a:r>
            <a:endParaRPr lang="ar-IQ" dirty="0"/>
          </a:p>
        </p:txBody>
      </p:sp>
    </p:spTree>
    <p:extLst>
      <p:ext uri="{BB962C8B-B14F-4D97-AF65-F5344CB8AC3E}">
        <p14:creationId xmlns:p14="http://schemas.microsoft.com/office/powerpoint/2010/main" val="200632371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Microscopic Property Responsible for MRI </a:t>
            </a:r>
            <a:br>
              <a:rPr lang="en-US" dirty="0"/>
            </a:br>
            <a:endParaRPr lang="ar-IQ" dirty="0"/>
          </a:p>
        </p:txBody>
      </p:sp>
      <p:sp>
        <p:nvSpPr>
          <p:cNvPr id="3" name="Content Placeholder 2"/>
          <p:cNvSpPr>
            <a:spLocks noGrp="1"/>
          </p:cNvSpPr>
          <p:nvPr>
            <p:ph idx="1"/>
          </p:nvPr>
        </p:nvSpPr>
        <p:spPr>
          <a:xfrm>
            <a:off x="838200" y="1600200"/>
            <a:ext cx="10515600" cy="4576763"/>
          </a:xfrm>
        </p:spPr>
        <p:txBody>
          <a:bodyPr>
            <a:normAutofit fontScale="85000" lnSpcReduction="10000"/>
          </a:bodyPr>
          <a:lstStyle/>
          <a:p>
            <a:pPr algn="just" rtl="0"/>
            <a:r>
              <a:rPr lang="en-US" dirty="0" smtClean="0">
                <a:latin typeface="Times New Roman" pitchFamily="18" charset="0"/>
                <a:cs typeface="Times New Roman" pitchFamily="18" charset="0"/>
              </a:rPr>
              <a:t>The </a:t>
            </a:r>
            <a:r>
              <a:rPr lang="en-US" dirty="0">
                <a:latin typeface="Times New Roman" pitchFamily="18" charset="0"/>
                <a:cs typeface="Times New Roman" pitchFamily="18" charset="0"/>
              </a:rPr>
              <a:t>human body is primarily </a:t>
            </a:r>
            <a:r>
              <a:rPr lang="en-US" dirty="0">
                <a:solidFill>
                  <a:srgbClr val="FF0000"/>
                </a:solidFill>
                <a:latin typeface="Times New Roman" pitchFamily="18" charset="0"/>
                <a:cs typeface="Times New Roman" pitchFamily="18" charset="0"/>
              </a:rPr>
              <a:t>fat</a:t>
            </a:r>
            <a:r>
              <a:rPr lang="en-US" dirty="0">
                <a:latin typeface="Times New Roman" pitchFamily="18" charset="0"/>
                <a:cs typeface="Times New Roman" pitchFamily="18" charset="0"/>
              </a:rPr>
              <a:t> and </a:t>
            </a:r>
            <a:r>
              <a:rPr lang="en-US" dirty="0">
                <a:solidFill>
                  <a:srgbClr val="FF0000"/>
                </a:solidFill>
                <a:latin typeface="Times New Roman" pitchFamily="18" charset="0"/>
                <a:cs typeface="Times New Roman" pitchFamily="18" charset="0"/>
              </a:rPr>
              <a:t>water</a:t>
            </a:r>
            <a:r>
              <a:rPr lang="en-US" dirty="0">
                <a:latin typeface="Times New Roman" pitchFamily="18" charset="0"/>
                <a:cs typeface="Times New Roman" pitchFamily="18" charset="0"/>
              </a:rPr>
              <a:t>. Fat and water have many hydrogen atoms which make the human body approximately 63% hydrogen atoms. </a:t>
            </a:r>
            <a:endParaRPr lang="en-US" dirty="0" smtClean="0">
              <a:latin typeface="Times New Roman" pitchFamily="18" charset="0"/>
              <a:cs typeface="Times New Roman" pitchFamily="18" charset="0"/>
            </a:endParaRPr>
          </a:p>
          <a:p>
            <a:pPr algn="just" rtl="0"/>
            <a:r>
              <a:rPr lang="en-US" dirty="0" smtClean="0">
                <a:latin typeface="Times New Roman" pitchFamily="18" charset="0"/>
                <a:cs typeface="Times New Roman" pitchFamily="18" charset="0"/>
              </a:rPr>
              <a:t>Hydrogen </a:t>
            </a:r>
            <a:r>
              <a:rPr lang="en-US" dirty="0">
                <a:latin typeface="Times New Roman" pitchFamily="18" charset="0"/>
                <a:cs typeface="Times New Roman" pitchFamily="18" charset="0"/>
              </a:rPr>
              <a:t>nuclei have an NMR signal. For these reasons magnetic resonance imaging primarily images the NMR signal from the hydrogen nuclei. </a:t>
            </a:r>
            <a:endParaRPr lang="en-US" dirty="0" smtClean="0">
              <a:latin typeface="Times New Roman" pitchFamily="18" charset="0"/>
              <a:cs typeface="Times New Roman" pitchFamily="18" charset="0"/>
            </a:endParaRPr>
          </a:p>
          <a:p>
            <a:pPr algn="just" rtl="0"/>
            <a:r>
              <a:rPr lang="en-US" dirty="0" smtClean="0">
                <a:latin typeface="Times New Roman" pitchFamily="18" charset="0"/>
                <a:cs typeface="Times New Roman" pitchFamily="18" charset="0"/>
              </a:rPr>
              <a:t>Each </a:t>
            </a:r>
            <a:r>
              <a:rPr lang="en-US" dirty="0">
                <a:latin typeface="Times New Roman" pitchFamily="18" charset="0"/>
                <a:cs typeface="Times New Roman" pitchFamily="18" charset="0"/>
              </a:rPr>
              <a:t>voxel of an image of the human body contains one or more tissues. For example here is a voxel with one tissue inside. </a:t>
            </a:r>
            <a:endParaRPr lang="en-US" dirty="0" smtClean="0">
              <a:latin typeface="Times New Roman" pitchFamily="18" charset="0"/>
              <a:cs typeface="Times New Roman" pitchFamily="18" charset="0"/>
            </a:endParaRPr>
          </a:p>
          <a:p>
            <a:pPr algn="just" rtl="0"/>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Zooming in on the voxel reveals cells.  Within each cell there are water molecules.  Here are some of the water molecules.  Each water molecule has one oxygen and two hydrogen atoms.  If we zoom into one of the </a:t>
            </a:r>
            <a:r>
              <a:rPr lang="en-US" dirty="0" smtClean="0">
                <a:latin typeface="Times New Roman" pitchFamily="18" charset="0"/>
                <a:cs typeface="Times New Roman" pitchFamily="18" charset="0"/>
              </a:rPr>
              <a:t>hydrogen's  </a:t>
            </a:r>
            <a:r>
              <a:rPr lang="en-US" dirty="0">
                <a:latin typeface="Times New Roman" pitchFamily="18" charset="0"/>
                <a:cs typeface="Times New Roman" pitchFamily="18" charset="0"/>
              </a:rPr>
              <a:t>past the electron cloud we see a nucleus comprised of a single proton. The proton possesses a property called spin which: </a:t>
            </a:r>
          </a:p>
          <a:p>
            <a:pPr algn="l" rtl="0"/>
            <a:r>
              <a:rPr lang="en-US" dirty="0"/>
              <a:t>1.	can be thought of as a small magnetic field,  and </a:t>
            </a:r>
          </a:p>
          <a:p>
            <a:pPr algn="l" rtl="0"/>
            <a:r>
              <a:rPr lang="en-US" dirty="0"/>
              <a:t>2.	will cause the nucleus to produce an NMR signal. </a:t>
            </a:r>
          </a:p>
          <a:p>
            <a:pPr algn="l" rtl="0"/>
            <a:endParaRPr lang="ar-IQ" dirty="0"/>
          </a:p>
        </p:txBody>
      </p:sp>
    </p:spTree>
    <p:extLst>
      <p:ext uri="{BB962C8B-B14F-4D97-AF65-F5344CB8AC3E}">
        <p14:creationId xmlns:p14="http://schemas.microsoft.com/office/powerpoint/2010/main" val="190176963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dirty="0"/>
          </a:p>
        </p:txBody>
      </p:sp>
      <p:pic>
        <p:nvPicPr>
          <p:cNvPr id="8194"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791618" y="452694"/>
            <a:ext cx="5801784" cy="3586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84580" y="451946"/>
            <a:ext cx="4656084" cy="36155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8580" y="4246179"/>
            <a:ext cx="4981904" cy="21230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684580" y="4246179"/>
            <a:ext cx="4824248" cy="23648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291434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2">
            <a:extLst>
              <a:ext uri="{BEBA8EAE-BF5A-486C-A8C5-ECC9F3942E4B}">
                <a14:imgProps xmlns:a14="http://schemas.microsoft.com/office/drawing/2010/main">
                  <a14:imgLayer r:embed="rId3">
                    <a14:imgEffect>
                      <a14:artisticChalkSketch/>
                    </a14:imgEffect>
                    <a14:imgEffect>
                      <a14:saturation sat="66000"/>
                    </a14:imgEffect>
                  </a14:imgLayer>
                </a14:imgProps>
              </a:ext>
            </a:extLst>
          </a:blip>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pic>
        <p:nvPicPr>
          <p:cNvPr id="4" name="Content Placeholder 3"/>
          <p:cNvPicPr>
            <a:picLocks noGrp="1" noChangeAspect="1"/>
          </p:cNvPicPr>
          <p:nvPr>
            <p:ph idx="1"/>
          </p:nvPr>
        </p:nvPicPr>
        <p:blipFill>
          <a:blip r:embed="rId4"/>
          <a:stretch>
            <a:fillRect/>
          </a:stretch>
        </p:blipFill>
        <p:spPr>
          <a:xfrm>
            <a:off x="-357447" y="-332509"/>
            <a:ext cx="12743411" cy="7324997"/>
          </a:xfrm>
          <a:prstGeom prst="rect">
            <a:avLst/>
          </a:prstGeom>
        </p:spPr>
      </p:pic>
    </p:spTree>
    <p:extLst>
      <p:ext uri="{BB962C8B-B14F-4D97-AF65-F5344CB8AC3E}">
        <p14:creationId xmlns:p14="http://schemas.microsoft.com/office/powerpoint/2010/main" val="374923603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ctr" rtl="0"/>
            <a:r>
              <a:rPr lang="en-US" sz="4800" dirty="0" smtClean="0"/>
              <a:t>Are all </a:t>
            </a:r>
            <a:r>
              <a:rPr lang="en-US" sz="4800" dirty="0"/>
              <a:t>nuclei </a:t>
            </a:r>
            <a:r>
              <a:rPr lang="en-US" sz="4800" dirty="0" smtClean="0"/>
              <a:t>have possess </a:t>
            </a:r>
            <a:r>
              <a:rPr lang="en-US" sz="4800" dirty="0"/>
              <a:t>the property called </a:t>
            </a:r>
            <a:r>
              <a:rPr lang="en-US" sz="4800" dirty="0" smtClean="0"/>
              <a:t>spin ? </a:t>
            </a:r>
            <a:endParaRPr lang="ar-IQ" sz="4800" dirty="0"/>
          </a:p>
        </p:txBody>
      </p:sp>
    </p:spTree>
    <p:extLst>
      <p:ext uri="{BB962C8B-B14F-4D97-AF65-F5344CB8AC3E}">
        <p14:creationId xmlns:p14="http://schemas.microsoft.com/office/powerpoint/2010/main" val="158574238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Units Review</a:t>
            </a:r>
            <a:br>
              <a:rPr lang="en-US" dirty="0"/>
            </a:br>
            <a:endParaRPr lang="ar-IQ" dirty="0"/>
          </a:p>
        </p:txBody>
      </p:sp>
      <p:sp>
        <p:nvSpPr>
          <p:cNvPr id="3" name="Content Placeholder 2"/>
          <p:cNvSpPr>
            <a:spLocks noGrp="1"/>
          </p:cNvSpPr>
          <p:nvPr>
            <p:ph idx="1"/>
          </p:nvPr>
        </p:nvSpPr>
        <p:spPr>
          <a:xfrm>
            <a:off x="253093" y="1069521"/>
            <a:ext cx="11511643" cy="5535385"/>
          </a:xfrm>
        </p:spPr>
        <p:txBody>
          <a:bodyPr>
            <a:noAutofit/>
          </a:bodyPr>
          <a:lstStyle/>
          <a:p>
            <a:pPr algn="l" rtl="0"/>
            <a:r>
              <a:rPr lang="en-US" sz="1400" b="1" dirty="0" smtClean="0"/>
              <a:t>Before </a:t>
            </a:r>
            <a:r>
              <a:rPr lang="en-US" sz="1400" b="1" dirty="0"/>
              <a:t>you can begin learning about MRI, you must be versed in the language of MRI. MRI scientists and clinicians use a set of units when describing temperature, energy, frequency, etc. Please review these units before advancing to subsequent chapters in this text.</a:t>
            </a:r>
          </a:p>
          <a:p>
            <a:pPr algn="l" rtl="0"/>
            <a:r>
              <a:rPr lang="en-US" sz="1400" b="1" dirty="0"/>
              <a:t>Units of time are seconds (s).  </a:t>
            </a:r>
          </a:p>
          <a:p>
            <a:pPr algn="l" rtl="0"/>
            <a:r>
              <a:rPr lang="en-US" sz="1400" b="1" dirty="0"/>
              <a:t>Angles are reported in degrees (°) and in radians (rad). There are 2π radians in 360°.  </a:t>
            </a:r>
          </a:p>
          <a:p>
            <a:pPr algn="l" rtl="0"/>
            <a:r>
              <a:rPr lang="en-US" sz="1400" b="1" dirty="0"/>
              <a:t>The absolute temperature scale in Kelvin (K) is used in MRI. The Kelvin temperature scale is equal to the Celsius scale reading plus 273.15. 0 K is characterized by the absence of molecular motion. There are no degrees in the Kelvin temperature unit.  </a:t>
            </a:r>
          </a:p>
          <a:p>
            <a:pPr algn="l" rtl="0"/>
            <a:r>
              <a:rPr lang="en-US" sz="1400" b="1" dirty="0"/>
              <a:t>Magnetic field strength (B) is measured in Tesla (T).  The earth's magnetic field in Rochester, New York is approximately </a:t>
            </a:r>
            <a:r>
              <a:rPr lang="en-US" sz="1400" b="1" dirty="0" smtClean="0"/>
              <a:t>5x10^-5 </a:t>
            </a:r>
            <a:r>
              <a:rPr lang="en-US" sz="1400" b="1" dirty="0"/>
              <a:t>T.  </a:t>
            </a:r>
          </a:p>
          <a:p>
            <a:pPr algn="l" rtl="0"/>
            <a:r>
              <a:rPr lang="en-US" sz="1400" b="1" dirty="0"/>
              <a:t>The unit of energy (E) is the Joule (J). In MRI one often depicts the relative energy of a particle using an energy level diagram.  </a:t>
            </a:r>
          </a:p>
          <a:p>
            <a:pPr algn="l" rtl="0"/>
            <a:r>
              <a:rPr lang="en-US" sz="1400" b="1" dirty="0"/>
              <a:t>The frequency  of electromagnetic radiation may be reported in cycles per second or radians per second. </a:t>
            </a:r>
          </a:p>
          <a:p>
            <a:pPr algn="l" rtl="0"/>
            <a:r>
              <a:rPr lang="en-US" sz="1400" b="1" dirty="0"/>
              <a:t>Frequency in cycles per second (Hz) have units of inverse seconds (s-1) and are given the symbols ν or f. Frequencies represented in radians per second (rad/s) are given the symbol ω. Radians tend to be used more to describe periodic circular motions.  The conversion between Hz and rad/s is easy to remember. There are 2π radians in a circle or cycle, therefore </a:t>
            </a:r>
          </a:p>
          <a:p>
            <a:pPr marL="0" indent="0" algn="ctr" rtl="0">
              <a:buNone/>
            </a:pPr>
            <a:r>
              <a:rPr lang="en-US" sz="1400" b="1" dirty="0"/>
              <a:t>2π rad/s = 1 Hz = 1 s-1. </a:t>
            </a:r>
            <a:endParaRPr lang="en-US" sz="1400" b="1" dirty="0" smtClean="0"/>
          </a:p>
          <a:p>
            <a:pPr algn="l" rtl="0"/>
            <a:endParaRPr lang="en-US" sz="1400" b="1" dirty="0"/>
          </a:p>
          <a:p>
            <a:pPr algn="l" rtl="0"/>
            <a:r>
              <a:rPr lang="en-US" sz="1400" b="1" dirty="0"/>
              <a:t>Power is the energy consumed per time and has units of Watts (W).  </a:t>
            </a:r>
          </a:p>
          <a:p>
            <a:pPr algn="l" rtl="0"/>
            <a:r>
              <a:rPr lang="en-US" sz="1400" b="1" dirty="0"/>
              <a:t>Finally, it is common in science to use prefixes before units to indicate a power of ten. For example, 0.005 seconds can be written as 5x10-3 s or as 5 </a:t>
            </a:r>
            <a:r>
              <a:rPr lang="en-US" sz="1400" b="1" dirty="0" err="1"/>
              <a:t>ms.</a:t>
            </a:r>
            <a:r>
              <a:rPr lang="en-US" sz="1400" b="1" dirty="0"/>
              <a:t> The m implies </a:t>
            </a:r>
            <a:r>
              <a:rPr lang="en-US" sz="1400" b="1" dirty="0" smtClean="0"/>
              <a:t>10^-</a:t>
            </a:r>
            <a:r>
              <a:rPr lang="en-US" sz="1400" b="1" dirty="0"/>
              <a:t>3. The animation window contains a table of prefixes for powers of ten.  </a:t>
            </a:r>
          </a:p>
          <a:p>
            <a:pPr algn="l" rtl="0"/>
            <a:endParaRPr lang="ar-IQ" sz="1400" b="1" dirty="0"/>
          </a:p>
        </p:txBody>
      </p:sp>
    </p:spTree>
    <p:extLst>
      <p:ext uri="{BB962C8B-B14F-4D97-AF65-F5344CB8AC3E}">
        <p14:creationId xmlns:p14="http://schemas.microsoft.com/office/powerpoint/2010/main" val="41999988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151164" y="979714"/>
            <a:ext cx="10189029" cy="3290207"/>
          </a:xfrm>
          <a:prstGeom prst="rect">
            <a:avLst/>
          </a:prstGeom>
        </p:spPr>
      </p:pic>
    </p:spTree>
    <p:extLst>
      <p:ext uri="{BB962C8B-B14F-4D97-AF65-F5344CB8AC3E}">
        <p14:creationId xmlns:p14="http://schemas.microsoft.com/office/powerpoint/2010/main" val="202708421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2080" y="155121"/>
            <a:ext cx="11683092" cy="6286499"/>
          </a:xfrm>
        </p:spPr>
        <p:txBody>
          <a:bodyPr>
            <a:noAutofit/>
          </a:bodyPr>
          <a:lstStyle/>
          <a:p>
            <a:pPr algn="just" rtl="0">
              <a:buFont typeface="Wingdings" pitchFamily="2" charset="2"/>
              <a:buChar char="q"/>
            </a:pPr>
            <a:r>
              <a:rPr lang="en-US" sz="2000" dirty="0" smtClean="0"/>
              <a:t>-</a:t>
            </a:r>
            <a:r>
              <a:rPr lang="en-US" sz="2400" b="1" dirty="0" smtClean="0">
                <a:latin typeface="Times New Roman" pitchFamily="18" charset="0"/>
                <a:cs typeface="Times New Roman" pitchFamily="18" charset="0"/>
              </a:rPr>
              <a:t>After Thomas </a:t>
            </a:r>
            <a:r>
              <a:rPr lang="en-US" sz="2400" b="1" dirty="0">
                <a:latin typeface="Times New Roman" pitchFamily="18" charset="0"/>
                <a:cs typeface="Times New Roman" pitchFamily="18" charset="0"/>
              </a:rPr>
              <a:t>Edison’s early work, </a:t>
            </a:r>
            <a:r>
              <a:rPr lang="en-US" sz="2400" b="1" dirty="0" smtClean="0">
                <a:latin typeface="Times New Roman" pitchFamily="18" charset="0"/>
                <a:cs typeface="Times New Roman" pitchFamily="18" charset="0"/>
              </a:rPr>
              <a:t>engineers and </a:t>
            </a:r>
            <a:r>
              <a:rPr lang="en-US" sz="2400" b="1" dirty="0">
                <a:latin typeface="Times New Roman" pitchFamily="18" charset="0"/>
                <a:cs typeface="Times New Roman" pitchFamily="18" charset="0"/>
              </a:rPr>
              <a:t>physicists worked to develop </a:t>
            </a:r>
            <a:r>
              <a:rPr lang="en-US" sz="2400" b="1" dirty="0" smtClean="0">
                <a:latin typeface="Times New Roman" pitchFamily="18" charset="0"/>
                <a:cs typeface="Times New Roman" pitchFamily="18" charset="0"/>
              </a:rPr>
              <a:t>radio communications. Electrons </a:t>
            </a:r>
            <a:r>
              <a:rPr lang="en-US" sz="2400" b="1" dirty="0">
                <a:latin typeface="Times New Roman" pitchFamily="18" charset="0"/>
                <a:cs typeface="Times New Roman" pitchFamily="18" charset="0"/>
              </a:rPr>
              <a:t>must oscillate in a </a:t>
            </a:r>
            <a:r>
              <a:rPr lang="en-US" sz="2400" b="1" dirty="0" smtClean="0">
                <a:latin typeface="Times New Roman" pitchFamily="18" charset="0"/>
                <a:cs typeface="Times New Roman" pitchFamily="18" charset="0"/>
              </a:rPr>
              <a:t>conductor to </a:t>
            </a:r>
            <a:r>
              <a:rPr lang="en-US" sz="2400" b="1" dirty="0">
                <a:latin typeface="Times New Roman" pitchFamily="18" charset="0"/>
                <a:cs typeface="Times New Roman" pitchFamily="18" charset="0"/>
              </a:rPr>
              <a:t>create a radio </a:t>
            </a:r>
            <a:r>
              <a:rPr lang="en-US" sz="2400" b="1" dirty="0" smtClean="0">
                <a:latin typeface="Times New Roman" pitchFamily="18" charset="0"/>
                <a:cs typeface="Times New Roman" pitchFamily="18" charset="0"/>
              </a:rPr>
              <a:t>emission</a:t>
            </a:r>
          </a:p>
          <a:p>
            <a:pPr marL="0" indent="0" algn="just" rtl="0">
              <a:buNone/>
            </a:pPr>
            <a:endParaRPr lang="en-US" sz="2400" b="1" dirty="0" smtClean="0">
              <a:latin typeface="Times New Roman" pitchFamily="18" charset="0"/>
              <a:cs typeface="Times New Roman" pitchFamily="18" charset="0"/>
            </a:endParaRPr>
          </a:p>
          <a:p>
            <a:pPr algn="just" rtl="0">
              <a:buFont typeface="Wingdings" pitchFamily="2" charset="2"/>
              <a:buChar char="q"/>
            </a:pPr>
            <a:r>
              <a:rPr lang="en-US" sz="2400" b="1" dirty="0" smtClean="0">
                <a:latin typeface="Times New Roman" pitchFamily="18" charset="0"/>
                <a:cs typeface="Times New Roman" pitchFamily="18" charset="0"/>
              </a:rPr>
              <a:t>-This requires the </a:t>
            </a:r>
            <a:r>
              <a:rPr lang="en-US" sz="2400" b="1" dirty="0">
                <a:latin typeface="Times New Roman" pitchFamily="18" charset="0"/>
                <a:cs typeface="Times New Roman" pitchFamily="18" charset="0"/>
              </a:rPr>
              <a:t>construction of an electronic circuit </a:t>
            </a:r>
            <a:r>
              <a:rPr lang="en-US" sz="2400" b="1" dirty="0" smtClean="0">
                <a:latin typeface="Times New Roman" pitchFamily="18" charset="0"/>
                <a:cs typeface="Times New Roman" pitchFamily="18" charset="0"/>
              </a:rPr>
              <a:t>called an </a:t>
            </a:r>
            <a:r>
              <a:rPr lang="en-US" sz="2400" b="1" dirty="0">
                <a:solidFill>
                  <a:srgbClr val="C00000"/>
                </a:solidFill>
                <a:latin typeface="Times New Roman" pitchFamily="18" charset="0"/>
                <a:cs typeface="Times New Roman" pitchFamily="18" charset="0"/>
              </a:rPr>
              <a:t>oscillator</a:t>
            </a:r>
            <a:r>
              <a:rPr lang="en-US" sz="2400" b="1" dirty="0">
                <a:latin typeface="Times New Roman" pitchFamily="18" charset="0"/>
                <a:cs typeface="Times New Roman" pitchFamily="18" charset="0"/>
              </a:rPr>
              <a:t>. The oscillator is the basis </a:t>
            </a:r>
            <a:r>
              <a:rPr lang="en-US" sz="2400" b="1" dirty="0" smtClean="0">
                <a:latin typeface="Times New Roman" pitchFamily="18" charset="0"/>
                <a:cs typeface="Times New Roman" pitchFamily="18" charset="0"/>
              </a:rPr>
              <a:t>for radio electronics. </a:t>
            </a:r>
          </a:p>
          <a:p>
            <a:pPr algn="just" rtl="0">
              <a:buFont typeface="Wingdings" pitchFamily="2" charset="2"/>
              <a:buChar char="q"/>
            </a:pPr>
            <a:r>
              <a:rPr lang="en-US" sz="2400" b="1" dirty="0" smtClean="0">
                <a:latin typeface="Times New Roman" pitchFamily="18" charset="0"/>
                <a:cs typeface="Times New Roman" pitchFamily="18" charset="0"/>
              </a:rPr>
              <a:t>The </a:t>
            </a:r>
            <a:r>
              <a:rPr lang="en-US" sz="2400" b="1" dirty="0">
                <a:latin typeface="Times New Roman" pitchFamily="18" charset="0"/>
                <a:cs typeface="Times New Roman" pitchFamily="18" charset="0"/>
              </a:rPr>
              <a:t>electromagnetic radiation produced </a:t>
            </a:r>
            <a:r>
              <a:rPr lang="en-US" sz="2400" b="1" dirty="0" smtClean="0">
                <a:latin typeface="Times New Roman" pitchFamily="18" charset="0"/>
                <a:cs typeface="Times New Roman" pitchFamily="18" charset="0"/>
              </a:rPr>
              <a:t>by the </a:t>
            </a:r>
            <a:r>
              <a:rPr lang="en-US" sz="2400" b="1" dirty="0">
                <a:latin typeface="Times New Roman" pitchFamily="18" charset="0"/>
                <a:cs typeface="Times New Roman" pitchFamily="18" charset="0"/>
              </a:rPr>
              <a:t>oscillator is called </a:t>
            </a:r>
            <a:r>
              <a:rPr lang="en-US" sz="2400" b="1" dirty="0" smtClean="0">
                <a:latin typeface="Times New Roman" pitchFamily="18" charset="0"/>
                <a:cs typeface="Times New Roman" pitchFamily="18" charset="0"/>
              </a:rPr>
              <a:t>a </a:t>
            </a:r>
            <a:r>
              <a:rPr lang="en-US" sz="2400" b="1" dirty="0" smtClean="0">
                <a:solidFill>
                  <a:srgbClr val="C00000"/>
                </a:solidFill>
                <a:latin typeface="Times New Roman" pitchFamily="18" charset="0"/>
                <a:cs typeface="Times New Roman" pitchFamily="18" charset="0"/>
              </a:rPr>
              <a:t>radiofrequency </a:t>
            </a:r>
            <a:r>
              <a:rPr lang="en-US" sz="2400" b="1" dirty="0">
                <a:solidFill>
                  <a:srgbClr val="C00000"/>
                </a:solidFill>
                <a:latin typeface="Times New Roman" pitchFamily="18" charset="0"/>
                <a:cs typeface="Times New Roman" pitchFamily="18" charset="0"/>
              </a:rPr>
              <a:t>(</a:t>
            </a:r>
            <a:r>
              <a:rPr lang="en-US" sz="2400" b="1" dirty="0" smtClean="0">
                <a:solidFill>
                  <a:srgbClr val="C00000"/>
                </a:solidFill>
                <a:latin typeface="Times New Roman" pitchFamily="18" charset="0"/>
                <a:cs typeface="Times New Roman" pitchFamily="18" charset="0"/>
              </a:rPr>
              <a:t>RF) emission</a:t>
            </a:r>
            <a:r>
              <a:rPr lang="en-US" sz="2400" b="1" dirty="0">
                <a:solidFill>
                  <a:srgbClr val="C00000"/>
                </a:solidFill>
                <a:latin typeface="Times New Roman" pitchFamily="18" charset="0"/>
                <a:cs typeface="Times New Roman" pitchFamily="18" charset="0"/>
              </a:rPr>
              <a:t>. </a:t>
            </a:r>
            <a:endParaRPr lang="en-US" sz="2400" b="1" dirty="0" smtClean="0">
              <a:solidFill>
                <a:srgbClr val="C00000"/>
              </a:solidFill>
              <a:latin typeface="Times New Roman" pitchFamily="18" charset="0"/>
              <a:cs typeface="Times New Roman" pitchFamily="18" charset="0"/>
            </a:endParaRPr>
          </a:p>
          <a:p>
            <a:pPr algn="just" rtl="0">
              <a:buFont typeface="Wingdings" pitchFamily="2" charset="2"/>
              <a:buChar char="q"/>
            </a:pPr>
            <a:endParaRPr lang="en-US" sz="2400" b="1" dirty="0" smtClean="0">
              <a:latin typeface="Times New Roman" pitchFamily="18" charset="0"/>
              <a:cs typeface="Times New Roman" pitchFamily="18" charset="0"/>
            </a:endParaRPr>
          </a:p>
          <a:p>
            <a:pPr algn="just" rtl="0">
              <a:buFont typeface="Wingdings" pitchFamily="2" charset="2"/>
              <a:buChar char="q"/>
            </a:pPr>
            <a:r>
              <a:rPr lang="en-US" sz="2400" b="1" dirty="0" smtClean="0">
                <a:latin typeface="Times New Roman" pitchFamily="18" charset="0"/>
                <a:cs typeface="Times New Roman" pitchFamily="18" charset="0"/>
              </a:rPr>
              <a:t>-Physicists </a:t>
            </a:r>
            <a:r>
              <a:rPr lang="en-US" sz="2400" b="1" dirty="0">
                <a:latin typeface="Times New Roman" pitchFamily="18" charset="0"/>
                <a:cs typeface="Times New Roman" pitchFamily="18" charset="0"/>
              </a:rPr>
              <a:t>identify this radiation </a:t>
            </a:r>
            <a:r>
              <a:rPr lang="en-US" sz="2400" b="1" dirty="0" smtClean="0">
                <a:latin typeface="Times New Roman" pitchFamily="18" charset="0"/>
                <a:cs typeface="Times New Roman" pitchFamily="18" charset="0"/>
              </a:rPr>
              <a:t>according to </a:t>
            </a:r>
            <a:r>
              <a:rPr lang="en-US" sz="2400" b="1" dirty="0">
                <a:latin typeface="Times New Roman" pitchFamily="18" charset="0"/>
                <a:cs typeface="Times New Roman" pitchFamily="18" charset="0"/>
              </a:rPr>
              <a:t>the frequency of </a:t>
            </a:r>
            <a:r>
              <a:rPr lang="en-US" sz="2400" b="1" dirty="0" smtClean="0">
                <a:latin typeface="Times New Roman" pitchFamily="18" charset="0"/>
                <a:cs typeface="Times New Roman" pitchFamily="18" charset="0"/>
              </a:rPr>
              <a:t>oscillation. </a:t>
            </a:r>
          </a:p>
          <a:p>
            <a:pPr algn="just" rtl="0">
              <a:buFont typeface="Wingdings" pitchFamily="2" charset="2"/>
              <a:buChar char="q"/>
            </a:pPr>
            <a:r>
              <a:rPr lang="en-US" sz="2400" b="1" dirty="0" smtClean="0">
                <a:solidFill>
                  <a:srgbClr val="C00000"/>
                </a:solidFill>
                <a:latin typeface="Times New Roman" pitchFamily="18" charset="0"/>
                <a:cs typeface="Times New Roman" pitchFamily="18" charset="0"/>
              </a:rPr>
              <a:t>- RF </a:t>
            </a:r>
            <a:r>
              <a:rPr lang="en-US" sz="2400" b="1" dirty="0">
                <a:solidFill>
                  <a:srgbClr val="C00000"/>
                </a:solidFill>
                <a:latin typeface="Times New Roman" pitchFamily="18" charset="0"/>
                <a:cs typeface="Times New Roman" pitchFamily="18" charset="0"/>
              </a:rPr>
              <a:t>radiation extends over a range from 3 </a:t>
            </a:r>
            <a:r>
              <a:rPr lang="en-US" sz="2400" b="1" dirty="0" smtClean="0">
                <a:solidFill>
                  <a:srgbClr val="C00000"/>
                </a:solidFill>
                <a:latin typeface="Times New Roman" pitchFamily="18" charset="0"/>
                <a:cs typeface="Times New Roman" pitchFamily="18" charset="0"/>
              </a:rPr>
              <a:t>kHz to </a:t>
            </a:r>
            <a:r>
              <a:rPr lang="en-US" sz="2400" b="1" dirty="0">
                <a:solidFill>
                  <a:srgbClr val="C00000"/>
                </a:solidFill>
                <a:latin typeface="Times New Roman" pitchFamily="18" charset="0"/>
                <a:cs typeface="Times New Roman" pitchFamily="18" charset="0"/>
              </a:rPr>
              <a:t>3 GHz</a:t>
            </a:r>
            <a:r>
              <a:rPr lang="en-US" sz="2400" b="1" dirty="0" smtClean="0">
                <a:solidFill>
                  <a:srgbClr val="C00000"/>
                </a:solidFill>
                <a:latin typeface="Times New Roman" pitchFamily="18" charset="0"/>
                <a:cs typeface="Times New Roman" pitchFamily="18" charset="0"/>
              </a:rPr>
              <a:t>. </a:t>
            </a:r>
          </a:p>
          <a:p>
            <a:pPr algn="just" rtl="0">
              <a:buFont typeface="Wingdings" pitchFamily="2" charset="2"/>
              <a:buChar char="q"/>
            </a:pPr>
            <a:r>
              <a:rPr lang="en-US" sz="2400" b="1" i="0" u="none" strike="noStrike" baseline="0" dirty="0" smtClean="0">
                <a:latin typeface="Times New Roman" pitchFamily="18" charset="0"/>
                <a:cs typeface="Times New Roman" pitchFamily="18" charset="0"/>
              </a:rPr>
              <a:t>-Commercial broadcasts such as AM radio FM radio, and television (TV) are similarly identified. </a:t>
            </a:r>
          </a:p>
          <a:p>
            <a:pPr algn="just" rtl="0">
              <a:buFont typeface="Wingdings" pitchFamily="2" charset="2"/>
              <a:buChar char="q"/>
            </a:pPr>
            <a:r>
              <a:rPr lang="en-US" sz="2400" b="1" i="0" u="none" strike="noStrike" baseline="0" dirty="0" smtClean="0">
                <a:latin typeface="Times New Roman" pitchFamily="18" charset="0"/>
                <a:cs typeface="Times New Roman" pitchFamily="18" charset="0"/>
              </a:rPr>
              <a:t>-The AM RF band ranges from 540 to 1640 kHz, and the FM RF band ranges from 88 to 108 </a:t>
            </a:r>
            <a:r>
              <a:rPr lang="en-US" sz="2400" b="1" i="0" u="none" strike="noStrike" baseline="0" dirty="0" err="1" smtClean="0">
                <a:latin typeface="Times New Roman" pitchFamily="18" charset="0"/>
                <a:cs typeface="Times New Roman" pitchFamily="18" charset="0"/>
              </a:rPr>
              <a:t>MHz.</a:t>
            </a:r>
            <a:r>
              <a:rPr lang="en-US" sz="2400" b="1" dirty="0">
                <a:latin typeface="Times New Roman" pitchFamily="18" charset="0"/>
                <a:cs typeface="Times New Roman" pitchFamily="18" charset="0"/>
              </a:rPr>
              <a:t> </a:t>
            </a:r>
            <a:r>
              <a:rPr lang="en-US" sz="2400" b="1" i="0" u="none" strike="noStrike" baseline="0" dirty="0" smtClean="0">
                <a:latin typeface="Times New Roman" pitchFamily="18" charset="0"/>
                <a:cs typeface="Times New Roman" pitchFamily="18" charset="0"/>
              </a:rPr>
              <a:t>TV  broadcast ranges from 54 to 806 MHz, which includes both VHF and UHF</a:t>
            </a:r>
            <a:endParaRPr lang="ar-IQ" sz="2400" b="1" i="0" u="none" strike="noStrike" baseline="0" dirty="0" smtClean="0">
              <a:latin typeface="Times New Roman" pitchFamily="18" charset="0"/>
              <a:cs typeface="Times New Roman" pitchFamily="18" charset="0"/>
            </a:endParaRPr>
          </a:p>
          <a:p>
            <a:pPr algn="just" rtl="0">
              <a:buFont typeface="Wingdings" pitchFamily="2" charset="2"/>
              <a:buChar char="q"/>
            </a:pPr>
            <a:r>
              <a:rPr lang="en-US" sz="2400" b="1" dirty="0" smtClean="0">
                <a:solidFill>
                  <a:srgbClr val="FF0000"/>
                </a:solidFill>
                <a:latin typeface="Times New Roman" pitchFamily="18" charset="0"/>
                <a:cs typeface="Times New Roman" pitchFamily="18" charset="0"/>
              </a:rPr>
              <a:t>-</a:t>
            </a:r>
            <a:r>
              <a:rPr lang="en-US" sz="2400" b="1" dirty="0" smtClean="0">
                <a:solidFill>
                  <a:srgbClr val="C00000"/>
                </a:solidFill>
                <a:latin typeface="Times New Roman" pitchFamily="18" charset="0"/>
                <a:cs typeface="Times New Roman" pitchFamily="18" charset="0"/>
              </a:rPr>
              <a:t>Magnetic resonance images are made with RF in the range from approximately 10 to 300 MHz</a:t>
            </a:r>
          </a:p>
          <a:p>
            <a:pPr marL="0" indent="0" algn="just">
              <a:buNone/>
            </a:pPr>
            <a:r>
              <a:rPr lang="en-US" sz="2400" dirty="0" smtClean="0">
                <a:solidFill>
                  <a:srgbClr val="FF0000"/>
                </a:solidFill>
                <a:latin typeface="Times New Roman" pitchFamily="18" charset="0"/>
                <a:cs typeface="Times New Roman" pitchFamily="18" charset="0"/>
              </a:rPr>
              <a:t>.</a:t>
            </a:r>
          </a:p>
          <a:p>
            <a:pPr marL="0" indent="0" algn="l">
              <a:buNone/>
            </a:pPr>
            <a:endParaRPr lang="en-US" sz="2000" b="0" i="0" u="none" strike="noStrike" baseline="0" dirty="0" smtClean="0">
              <a:latin typeface="Sabon-Roman"/>
            </a:endParaRPr>
          </a:p>
          <a:p>
            <a:pPr marL="0" indent="0" algn="l">
              <a:buNone/>
            </a:pPr>
            <a:endParaRPr lang="en-US" sz="2000" b="0" i="0" u="none" strike="noStrike" baseline="0" dirty="0" smtClean="0">
              <a:latin typeface="Sabon-Roman"/>
            </a:endParaRPr>
          </a:p>
          <a:p>
            <a:pPr marL="0" indent="0" algn="l">
              <a:buNone/>
            </a:pPr>
            <a:endParaRPr lang="en-US" sz="2000" b="0" i="0" u="none" strike="noStrike" baseline="0" dirty="0" smtClean="0">
              <a:latin typeface="Sabon-Roman"/>
            </a:endParaRPr>
          </a:p>
          <a:p>
            <a:pPr marL="0" indent="0" algn="l">
              <a:buNone/>
            </a:pPr>
            <a:endParaRPr lang="en-US" sz="2000" b="0" i="0" u="none" strike="noStrike" baseline="0" dirty="0" smtClean="0">
              <a:latin typeface="Sabon-Roman"/>
            </a:endParaRPr>
          </a:p>
          <a:p>
            <a:pPr marL="0" indent="0" algn="l">
              <a:buNone/>
            </a:pPr>
            <a:endParaRPr lang="en-US" sz="2000" b="0" i="0" u="none" strike="noStrike" baseline="0" dirty="0" smtClean="0">
              <a:latin typeface="Sabon-Roman"/>
            </a:endParaRPr>
          </a:p>
          <a:p>
            <a:pPr marL="0" indent="0" algn="l" rtl="0">
              <a:buNone/>
            </a:pPr>
            <a:endParaRPr lang="ar-IQ" sz="2000" dirty="0">
              <a:solidFill>
                <a:srgbClr val="FF0000"/>
              </a:solidFill>
            </a:endParaRPr>
          </a:p>
        </p:txBody>
      </p:sp>
    </p:spTree>
    <p:extLst>
      <p:ext uri="{BB962C8B-B14F-4D97-AF65-F5344CB8AC3E}">
        <p14:creationId xmlns:p14="http://schemas.microsoft.com/office/powerpoint/2010/main" val="350407741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16379" y="383721"/>
            <a:ext cx="11049715" cy="5817306"/>
          </a:xfrm>
        </p:spPr>
        <p:txBody>
          <a:bodyPr>
            <a:noAutofit/>
          </a:bodyPr>
          <a:lstStyle/>
          <a:p>
            <a:pPr algn="l" rtl="0">
              <a:buFont typeface="Wingdings" pitchFamily="2" charset="2"/>
              <a:buChar char="Ø"/>
            </a:pPr>
            <a:r>
              <a:rPr lang="en-US" sz="1800" b="0" i="0" u="none" strike="noStrike" baseline="0" dirty="0" smtClean="0">
                <a:solidFill>
                  <a:srgbClr val="000000"/>
                </a:solidFill>
                <a:latin typeface="Sabon-Roman"/>
              </a:rPr>
              <a:t>- Use of the RF region of the electromagnetic spectrum to produce an image is especially spectacular.</a:t>
            </a:r>
          </a:p>
          <a:p>
            <a:pPr algn="l" rtl="0">
              <a:buFont typeface="Wingdings" pitchFamily="2" charset="2"/>
              <a:buChar char="Ø"/>
            </a:pPr>
            <a:r>
              <a:rPr lang="en-US" sz="1800" b="0" i="0" u="none" strike="noStrike" baseline="0" dirty="0" smtClean="0">
                <a:solidFill>
                  <a:srgbClr val="000000"/>
                </a:solidFill>
                <a:latin typeface="Sabon-Roman"/>
              </a:rPr>
              <a:t>It is based on an </a:t>
            </a:r>
            <a:r>
              <a:rPr lang="en-US" sz="1800" b="1" i="0" u="none" strike="noStrike" baseline="0" dirty="0" smtClean="0">
                <a:solidFill>
                  <a:srgbClr val="000000"/>
                </a:solidFill>
                <a:latin typeface="Sabon-Roman"/>
              </a:rPr>
              <a:t>analytical procedure </a:t>
            </a:r>
            <a:r>
              <a:rPr lang="en-US" sz="1800" b="0" i="0" u="none" strike="noStrike" baseline="0" dirty="0" smtClean="0">
                <a:solidFill>
                  <a:srgbClr val="000000"/>
                </a:solidFill>
                <a:latin typeface="Sabon-Roman"/>
              </a:rPr>
              <a:t>called nuclear magnetic resonance (NMR) and was first called nuclear magnetic resonance imaging (NMRI).</a:t>
            </a:r>
          </a:p>
          <a:p>
            <a:pPr algn="l" rtl="0">
              <a:buFont typeface="Wingdings" pitchFamily="2" charset="2"/>
              <a:buChar char="Ø"/>
            </a:pPr>
            <a:endParaRPr lang="en-US" sz="1800" b="0" i="0" u="none" strike="noStrike" baseline="0" dirty="0" smtClean="0">
              <a:solidFill>
                <a:srgbClr val="000000"/>
              </a:solidFill>
              <a:latin typeface="Sabon-Roman"/>
            </a:endParaRPr>
          </a:p>
          <a:p>
            <a:pPr algn="l" rtl="0">
              <a:buFont typeface="Wingdings" pitchFamily="2" charset="2"/>
              <a:buChar char="Ø"/>
            </a:pPr>
            <a:r>
              <a:rPr lang="en-US" sz="1800" b="0" i="0" u="none" strike="noStrike" baseline="0" dirty="0" smtClean="0">
                <a:solidFill>
                  <a:srgbClr val="000000"/>
                </a:solidFill>
                <a:latin typeface="Sabon-Roman"/>
              </a:rPr>
              <a:t>Some of the leaders in radiology were concerned about using the word </a:t>
            </a:r>
            <a:r>
              <a:rPr lang="en-US" sz="1800" b="1" u="none" strike="noStrike" baseline="0" dirty="0" smtClean="0">
                <a:solidFill>
                  <a:srgbClr val="FF0000"/>
                </a:solidFill>
                <a:latin typeface="Sabon-Italic"/>
              </a:rPr>
              <a:t>nuclear</a:t>
            </a:r>
            <a:r>
              <a:rPr lang="en-US" sz="1800" b="0" i="1" u="none" strike="noStrike" baseline="0" dirty="0" smtClean="0">
                <a:solidFill>
                  <a:srgbClr val="FF0000"/>
                </a:solidFill>
                <a:latin typeface="Sabon-Italic"/>
              </a:rPr>
              <a:t> </a:t>
            </a:r>
            <a:r>
              <a:rPr lang="en-US" sz="1800" b="0" i="0" u="none" strike="noStrike" baseline="0" dirty="0" smtClean="0">
                <a:solidFill>
                  <a:srgbClr val="000000"/>
                </a:solidFill>
                <a:latin typeface="Sabon-Roman"/>
              </a:rPr>
              <a:t>around patients, since NMRI really didn’t involve</a:t>
            </a:r>
            <a:r>
              <a:rPr lang="en-US" sz="1800" b="0" i="0" u="none" strike="noStrike" dirty="0" smtClean="0">
                <a:solidFill>
                  <a:srgbClr val="000000"/>
                </a:solidFill>
                <a:latin typeface="Sabon-Roman"/>
              </a:rPr>
              <a:t> </a:t>
            </a:r>
            <a:r>
              <a:rPr lang="en-US" sz="1800" b="0" i="0" u="none" strike="noStrike" baseline="0" dirty="0" smtClean="0">
                <a:solidFill>
                  <a:srgbClr val="000000"/>
                </a:solidFill>
                <a:latin typeface="Sabon-Roman"/>
              </a:rPr>
              <a:t>any </a:t>
            </a:r>
            <a:r>
              <a:rPr lang="en-US" sz="1800" b="1" i="0" u="none" strike="noStrike" baseline="0" dirty="0" smtClean="0">
                <a:solidFill>
                  <a:srgbClr val="000000"/>
                </a:solidFill>
                <a:latin typeface="Sabon-Roman"/>
              </a:rPr>
              <a:t>kind of ionizing radiation</a:t>
            </a:r>
            <a:r>
              <a:rPr lang="en-US" sz="1800" b="0" i="0" u="none" strike="noStrike" baseline="0" dirty="0" smtClean="0">
                <a:solidFill>
                  <a:srgbClr val="000000"/>
                </a:solidFill>
                <a:latin typeface="Sabon-Roman"/>
              </a:rPr>
              <a:t>. As a result, that word was dropped early in the development of this imaging process, and we are left with magnetic</a:t>
            </a:r>
            <a:r>
              <a:rPr lang="en-US" sz="1800" b="0" i="0" u="none" strike="noStrike" dirty="0" smtClean="0">
                <a:solidFill>
                  <a:srgbClr val="000000"/>
                </a:solidFill>
                <a:latin typeface="Sabon-Roman"/>
              </a:rPr>
              <a:t> </a:t>
            </a:r>
            <a:r>
              <a:rPr lang="en-US" sz="1800" b="0" i="0" u="none" strike="noStrike" baseline="0" dirty="0" smtClean="0">
                <a:solidFill>
                  <a:srgbClr val="000000"/>
                </a:solidFill>
                <a:latin typeface="Sabon-Roman"/>
              </a:rPr>
              <a:t>resonance imaging (MRI).</a:t>
            </a:r>
          </a:p>
          <a:p>
            <a:pPr algn="l" rtl="0">
              <a:buFont typeface="Wingdings" pitchFamily="2" charset="2"/>
              <a:buChar char="Ø"/>
            </a:pPr>
            <a:endParaRPr lang="en-US" sz="1800" b="0" i="0" u="none" strike="noStrike" baseline="0" dirty="0" smtClean="0">
              <a:solidFill>
                <a:srgbClr val="000000"/>
              </a:solidFill>
              <a:latin typeface="Sabon-Roman"/>
            </a:endParaRPr>
          </a:p>
          <a:p>
            <a:pPr algn="l" rtl="0">
              <a:buFont typeface="Wingdings" pitchFamily="2" charset="2"/>
              <a:buChar char="Ø"/>
            </a:pPr>
            <a:r>
              <a:rPr lang="en-US" sz="1800" b="0" i="0" u="none" strike="noStrike" baseline="0" dirty="0" smtClean="0">
                <a:solidFill>
                  <a:srgbClr val="000000"/>
                </a:solidFill>
                <a:latin typeface="Sabon-Roman"/>
              </a:rPr>
              <a:t>How is a magnetic resonance (MR) image</a:t>
            </a:r>
            <a:r>
              <a:rPr lang="en-US" sz="1800" b="0" i="0" u="none" strike="noStrike" dirty="0" smtClean="0">
                <a:solidFill>
                  <a:srgbClr val="000000"/>
                </a:solidFill>
                <a:latin typeface="Sabon-Roman"/>
              </a:rPr>
              <a:t> </a:t>
            </a:r>
            <a:r>
              <a:rPr lang="en-US" sz="1800" b="0" i="0" u="none" strike="noStrike" baseline="0" dirty="0" smtClean="0">
                <a:solidFill>
                  <a:srgbClr val="000000"/>
                </a:solidFill>
                <a:latin typeface="Sabon-Roman"/>
              </a:rPr>
              <a:t>made?</a:t>
            </a:r>
          </a:p>
          <a:p>
            <a:pPr algn="l" rtl="0">
              <a:buFont typeface="Wingdings" pitchFamily="2" charset="2"/>
              <a:buChar char="Ø"/>
            </a:pPr>
            <a:endParaRPr lang="en-US" sz="1800" b="0" i="0" u="none" strike="noStrike" baseline="0" dirty="0" smtClean="0">
              <a:solidFill>
                <a:srgbClr val="000000"/>
              </a:solidFill>
              <a:latin typeface="Sabon-Roman"/>
            </a:endParaRPr>
          </a:p>
          <a:p>
            <a:pPr algn="l" rtl="0">
              <a:buFont typeface="Wingdings" pitchFamily="2" charset="2"/>
              <a:buChar char="Ø"/>
            </a:pPr>
            <a:r>
              <a:rPr lang="en-US" sz="1800" b="0" i="0" u="none" strike="noStrike" baseline="0" dirty="0" smtClean="0">
                <a:solidFill>
                  <a:srgbClr val="000000"/>
                </a:solidFill>
                <a:latin typeface="Sabon-Roman"/>
              </a:rPr>
              <a:t>-For a visible image, radiation is </a:t>
            </a:r>
            <a:r>
              <a:rPr lang="en-US" sz="1800" b="1" i="0" u="none" strike="noStrike" baseline="0" dirty="0" smtClean="0">
                <a:solidFill>
                  <a:srgbClr val="FF0000"/>
                </a:solidFill>
                <a:latin typeface="Sabon-Roman"/>
              </a:rPr>
              <a:t>reflected from the body</a:t>
            </a:r>
            <a:r>
              <a:rPr lang="en-US" sz="1800" b="0" i="0" u="none" strike="noStrike" baseline="0" dirty="0" smtClean="0">
                <a:solidFill>
                  <a:srgbClr val="000000"/>
                </a:solidFill>
                <a:latin typeface="Sabon-Roman"/>
              </a:rPr>
              <a:t>. </a:t>
            </a:r>
          </a:p>
          <a:p>
            <a:pPr algn="l" rtl="0">
              <a:buFont typeface="Wingdings" pitchFamily="2" charset="2"/>
              <a:buChar char="Ø"/>
            </a:pPr>
            <a:endParaRPr lang="en-US" sz="1800" b="0" i="0" u="none" strike="noStrike" baseline="0" dirty="0" smtClean="0">
              <a:solidFill>
                <a:srgbClr val="000000"/>
              </a:solidFill>
              <a:latin typeface="Sabon-Roman"/>
            </a:endParaRPr>
          </a:p>
          <a:p>
            <a:pPr algn="l" rtl="0">
              <a:buFont typeface="Wingdings" pitchFamily="2" charset="2"/>
              <a:buChar char="Ø"/>
            </a:pPr>
            <a:r>
              <a:rPr lang="en-US" sz="1800" b="0" i="0" u="none" strike="noStrike" baseline="0" dirty="0" smtClean="0">
                <a:solidFill>
                  <a:srgbClr val="000000"/>
                </a:solidFill>
                <a:latin typeface="Sabon-Roman"/>
              </a:rPr>
              <a:t>-For an x-ray image, </a:t>
            </a:r>
            <a:r>
              <a:rPr lang="en-US" sz="1800" b="1" i="0" u="none" strike="noStrike" baseline="0" dirty="0" smtClean="0">
                <a:solidFill>
                  <a:srgbClr val="FF0000"/>
                </a:solidFill>
                <a:latin typeface="Sabon-Roman"/>
              </a:rPr>
              <a:t>radiation is transmitted through the body.</a:t>
            </a:r>
          </a:p>
          <a:p>
            <a:pPr algn="l" rtl="0">
              <a:buFont typeface="Wingdings" pitchFamily="2" charset="2"/>
              <a:buChar char="Ø"/>
            </a:pPr>
            <a:r>
              <a:rPr lang="en-US" sz="1800" b="1" i="0" u="none" strike="noStrike" baseline="0" dirty="0" smtClean="0">
                <a:solidFill>
                  <a:srgbClr val="FF0000"/>
                </a:solidFill>
                <a:latin typeface="Sabon-Roman"/>
              </a:rPr>
              <a:t> </a:t>
            </a:r>
          </a:p>
          <a:p>
            <a:pPr algn="l" rtl="0">
              <a:buFont typeface="Wingdings" pitchFamily="2" charset="2"/>
              <a:buChar char="Ø"/>
            </a:pPr>
            <a:r>
              <a:rPr lang="en-US" sz="1800" b="0" i="0" u="none" strike="noStrike" baseline="0" dirty="0" smtClean="0">
                <a:solidFill>
                  <a:srgbClr val="000000"/>
                </a:solidFill>
                <a:latin typeface="Sabon-Roman"/>
              </a:rPr>
              <a:t>For an MR image, the patient is </a:t>
            </a:r>
            <a:r>
              <a:rPr lang="en-US" sz="1800" b="1" i="0" u="none" strike="noStrike" baseline="0" dirty="0" smtClean="0">
                <a:solidFill>
                  <a:srgbClr val="FF0000"/>
                </a:solidFill>
                <a:latin typeface="Sabon-Roman"/>
              </a:rPr>
              <a:t>stimulated so that electromagnetic radiation is emitted from the body </a:t>
            </a:r>
            <a:r>
              <a:rPr lang="en-US" sz="1800" b="0" i="0" u="none" strike="noStrike" baseline="0" dirty="0" smtClean="0">
                <a:solidFill>
                  <a:srgbClr val="000000"/>
                </a:solidFill>
                <a:latin typeface="Sabon-Roman"/>
              </a:rPr>
              <a:t>Through the use of some clever methods, the emitted signal is then detected, interpreted, and used to produce an image (</a:t>
            </a:r>
            <a:r>
              <a:rPr lang="en-US" sz="1800" b="0" i="0" u="none" strike="noStrike" baseline="0" dirty="0" smtClean="0">
                <a:solidFill>
                  <a:srgbClr val="0081AD"/>
                </a:solidFill>
                <a:latin typeface="Sabon-Roman"/>
              </a:rPr>
              <a:t>Figure 1-2</a:t>
            </a:r>
            <a:r>
              <a:rPr lang="en-US" sz="1800" b="0" i="0" u="none" strike="noStrike" baseline="0" dirty="0" smtClean="0">
                <a:solidFill>
                  <a:srgbClr val="000000"/>
                </a:solidFill>
                <a:latin typeface="Sabon-Roman"/>
              </a:rPr>
              <a:t>).</a:t>
            </a:r>
          </a:p>
          <a:p>
            <a:pPr algn="l" rtl="0">
              <a:buFont typeface="Wingdings" pitchFamily="2" charset="2"/>
              <a:buChar char="Ø"/>
            </a:pPr>
            <a:endParaRPr lang="en-US" sz="1800" b="0" i="0" u="none" strike="noStrike" baseline="0" dirty="0" smtClean="0">
              <a:solidFill>
                <a:srgbClr val="000000"/>
              </a:solidFill>
              <a:latin typeface="Sabon-Roman"/>
            </a:endParaRPr>
          </a:p>
          <a:p>
            <a:pPr algn="l" rtl="0">
              <a:buFont typeface="Wingdings" pitchFamily="2" charset="2"/>
              <a:buChar char="Ø"/>
            </a:pPr>
            <a:endParaRPr lang="en-US" sz="1800" b="0" i="0" u="none" strike="noStrike" baseline="0" dirty="0" smtClean="0">
              <a:solidFill>
                <a:srgbClr val="000000"/>
              </a:solidFill>
              <a:latin typeface="Sabon-Roman"/>
            </a:endParaRPr>
          </a:p>
          <a:p>
            <a:pPr algn="l" rtl="0">
              <a:buFont typeface="Wingdings" pitchFamily="2" charset="2"/>
              <a:buChar char="Ø"/>
            </a:pPr>
            <a:endParaRPr lang="en-US" sz="1800" b="0" i="0" u="none" strike="noStrike" baseline="0" dirty="0" smtClean="0">
              <a:solidFill>
                <a:srgbClr val="000000"/>
              </a:solidFill>
              <a:latin typeface="Sabon-Roman"/>
            </a:endParaRPr>
          </a:p>
          <a:p>
            <a:pPr algn="l" rtl="0">
              <a:buFont typeface="Wingdings" pitchFamily="2" charset="2"/>
              <a:buChar char="Ø"/>
            </a:pPr>
            <a:endParaRPr lang="en-US" sz="1200" b="0" i="0" u="none" strike="noStrike" baseline="0" dirty="0" smtClean="0">
              <a:solidFill>
                <a:srgbClr val="000000"/>
              </a:solidFill>
              <a:latin typeface="Sabon-Roman"/>
            </a:endParaRPr>
          </a:p>
          <a:p>
            <a:pPr algn="l" rtl="0">
              <a:buFont typeface="Wingdings" pitchFamily="2" charset="2"/>
              <a:buChar char="Ø"/>
            </a:pPr>
            <a:endParaRPr lang="en-US" sz="1200" b="0" i="0" u="none" strike="noStrike" baseline="0" dirty="0" smtClean="0">
              <a:solidFill>
                <a:srgbClr val="000000"/>
              </a:solidFill>
              <a:latin typeface="Sabon-Roman"/>
            </a:endParaRPr>
          </a:p>
          <a:p>
            <a:pPr algn="l" rtl="0">
              <a:buFont typeface="Wingdings" pitchFamily="2" charset="2"/>
              <a:buChar char="Ø"/>
            </a:pPr>
            <a:endParaRPr lang="en-US" sz="1200" b="0" i="0" u="none" strike="noStrike" baseline="0" dirty="0" smtClean="0">
              <a:solidFill>
                <a:srgbClr val="000000"/>
              </a:solidFill>
              <a:latin typeface="Sabon-Roman"/>
            </a:endParaRPr>
          </a:p>
          <a:p>
            <a:pPr algn="l" rtl="0">
              <a:buFont typeface="Wingdings" pitchFamily="2" charset="2"/>
              <a:buChar char="Ø"/>
            </a:pPr>
            <a:r>
              <a:rPr lang="en-US" sz="1200" b="0" i="0" u="none" strike="noStrike" baseline="0" dirty="0" smtClean="0">
                <a:solidFill>
                  <a:srgbClr val="000000"/>
                </a:solidFill>
                <a:latin typeface="Sabon-Roman"/>
              </a:rPr>
              <a:t>. </a:t>
            </a:r>
          </a:p>
          <a:p>
            <a:pPr algn="l" rtl="0">
              <a:buFont typeface="Wingdings" pitchFamily="2" charset="2"/>
              <a:buChar char="Ø"/>
            </a:pPr>
            <a:endParaRPr lang="en-US" sz="1200" b="0" i="1" u="none" strike="noStrike" baseline="0" dirty="0" smtClean="0">
              <a:solidFill>
                <a:srgbClr val="000000"/>
              </a:solidFill>
              <a:latin typeface="Sabon-Italic"/>
            </a:endParaRPr>
          </a:p>
          <a:p>
            <a:pPr algn="l" rtl="0">
              <a:buFont typeface="Wingdings" pitchFamily="2" charset="2"/>
              <a:buChar char="Ø"/>
            </a:pPr>
            <a:endParaRPr lang="en-US" sz="1200" b="0" i="0" u="none" strike="noStrike" baseline="0" dirty="0" smtClean="0">
              <a:solidFill>
                <a:srgbClr val="000000"/>
              </a:solidFill>
              <a:latin typeface="Sabon-Roman"/>
            </a:endParaRPr>
          </a:p>
          <a:p>
            <a:pPr algn="l" rtl="0">
              <a:buFont typeface="Wingdings" pitchFamily="2" charset="2"/>
              <a:buChar char="Ø"/>
            </a:pPr>
            <a:endParaRPr lang="en-US" sz="1200" b="0" i="0" u="none" strike="noStrike" baseline="0" dirty="0" smtClean="0">
              <a:solidFill>
                <a:srgbClr val="000000"/>
              </a:solidFill>
              <a:latin typeface="Sabon-Roman"/>
            </a:endParaRPr>
          </a:p>
          <a:p>
            <a:pPr algn="l" rtl="0">
              <a:buFont typeface="Wingdings" pitchFamily="2" charset="2"/>
              <a:buChar char="Ø"/>
            </a:pPr>
            <a:endParaRPr lang="ar-IQ" sz="1200" dirty="0"/>
          </a:p>
        </p:txBody>
      </p:sp>
    </p:spTree>
    <p:extLst>
      <p:ext uri="{BB962C8B-B14F-4D97-AF65-F5344CB8AC3E}">
        <p14:creationId xmlns:p14="http://schemas.microsoft.com/office/powerpoint/2010/main" val="8099301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310243" y="114300"/>
            <a:ext cx="11634107" cy="6555921"/>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227270094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95943"/>
            <a:ext cx="10515600" cy="1061357"/>
          </a:xfrm>
          <a:solidFill>
            <a:schemeClr val="bg2">
              <a:lumMod val="90000"/>
            </a:schemeClr>
          </a:solidFill>
        </p:spPr>
        <p:txBody>
          <a:bodyPr>
            <a:normAutofit fontScale="90000"/>
          </a:bodyPr>
          <a:lstStyle/>
          <a:p>
            <a:pPr algn="ctr" rtl="0"/>
            <a:r>
              <a:rPr lang="en-US" b="1" dirty="0" smtClean="0">
                <a:solidFill>
                  <a:srgbClr val="FF0000"/>
                </a:solidFill>
                <a:latin typeface="Times New Roman" pitchFamily="18" charset="0"/>
                <a:cs typeface="Times New Roman" pitchFamily="18" charset="0"/>
              </a:rPr>
              <a:t/>
            </a:r>
            <a:br>
              <a:rPr lang="en-US" b="1" dirty="0" smtClean="0">
                <a:solidFill>
                  <a:srgbClr val="FF0000"/>
                </a:solidFill>
                <a:latin typeface="Times New Roman" pitchFamily="18" charset="0"/>
                <a:cs typeface="Times New Roman" pitchFamily="18" charset="0"/>
              </a:rPr>
            </a:br>
            <a:r>
              <a:rPr lang="en-US" b="1" dirty="0" smtClean="0">
                <a:solidFill>
                  <a:srgbClr val="FF0000"/>
                </a:solidFill>
                <a:latin typeface="Times New Roman" pitchFamily="18" charset="0"/>
                <a:cs typeface="Times New Roman" pitchFamily="18" charset="0"/>
              </a:rPr>
              <a:t>Felix Bloch</a:t>
            </a:r>
            <a:br>
              <a:rPr lang="en-US" b="1" dirty="0" smtClean="0">
                <a:solidFill>
                  <a:srgbClr val="FF0000"/>
                </a:solidFill>
                <a:latin typeface="Times New Roman" pitchFamily="18" charset="0"/>
                <a:cs typeface="Times New Roman" pitchFamily="18" charset="0"/>
              </a:rPr>
            </a:br>
            <a:endParaRPr lang="ar-IQ" b="1" dirty="0">
              <a:solidFill>
                <a:srgbClr val="FF0000"/>
              </a:solidFill>
              <a:latin typeface="Times New Roman" pitchFamily="18" charset="0"/>
              <a:cs typeface="Times New Roman" pitchFamily="18" charset="0"/>
            </a:endParaRPr>
          </a:p>
        </p:txBody>
      </p:sp>
      <p:sp>
        <p:nvSpPr>
          <p:cNvPr id="3" name="Content Placeholder 2"/>
          <p:cNvSpPr>
            <a:spLocks noGrp="1"/>
          </p:cNvSpPr>
          <p:nvPr>
            <p:ph idx="1"/>
          </p:nvPr>
        </p:nvSpPr>
        <p:spPr>
          <a:xfrm>
            <a:off x="838200" y="1396093"/>
            <a:ext cx="10515600" cy="4780870"/>
          </a:xfrm>
        </p:spPr>
        <p:txBody>
          <a:bodyPr>
            <a:normAutofit fontScale="92500"/>
          </a:bodyPr>
          <a:lstStyle/>
          <a:p>
            <a:pPr algn="just" rtl="0">
              <a:buFont typeface="Wingdings" pitchFamily="2" charset="2"/>
              <a:buChar char="q"/>
            </a:pPr>
            <a:r>
              <a:rPr lang="en-US" dirty="0" smtClean="0">
                <a:latin typeface="Times New Roman" pitchFamily="18" charset="0"/>
                <a:cs typeface="Times New Roman" pitchFamily="18" charset="0"/>
              </a:rPr>
              <a:t>-</a:t>
            </a:r>
            <a:r>
              <a:rPr lang="en-US" b="1" dirty="0" smtClean="0">
                <a:latin typeface="Times New Roman" pitchFamily="18" charset="0"/>
                <a:cs typeface="Times New Roman" pitchFamily="18" charset="0"/>
              </a:rPr>
              <a:t>Magnetic fields associated with atoms and nuclei were first described in the 1930s. Otto Stern and </a:t>
            </a:r>
            <a:r>
              <a:rPr lang="en-US" b="1" dirty="0" err="1" smtClean="0">
                <a:latin typeface="Times New Roman" pitchFamily="18" charset="0"/>
                <a:cs typeface="Times New Roman" pitchFamily="18" charset="0"/>
              </a:rPr>
              <a:t>Isador</a:t>
            </a:r>
            <a:r>
              <a:rPr lang="en-US" b="1" dirty="0" smtClean="0">
                <a:latin typeface="Times New Roman" pitchFamily="18" charset="0"/>
                <a:cs typeface="Times New Roman" pitchFamily="18" charset="0"/>
              </a:rPr>
              <a:t> Rabi each received a Nobel Prize in physics for their work on atomic and nuclear magnetism. Rabi coined the term nuclear resonance magnetic</a:t>
            </a:r>
            <a:r>
              <a:rPr lang="en-US" dirty="0" smtClean="0"/>
              <a:t>.</a:t>
            </a:r>
          </a:p>
          <a:p>
            <a:pPr algn="just" rtl="0">
              <a:buFont typeface="Wingdings" pitchFamily="2" charset="2"/>
              <a:buChar char="q"/>
            </a:pPr>
            <a:endParaRPr lang="en-US" dirty="0" smtClean="0"/>
          </a:p>
          <a:p>
            <a:pPr algn="just" rtl="0">
              <a:buFont typeface="Wingdings" pitchFamily="2" charset="2"/>
              <a:buChar char="q"/>
            </a:pPr>
            <a:r>
              <a:rPr lang="en-US" dirty="0" smtClean="0"/>
              <a:t>-</a:t>
            </a:r>
            <a:r>
              <a:rPr lang="en-US" b="1" dirty="0" smtClean="0">
                <a:latin typeface="Times New Roman" pitchFamily="18" charset="0"/>
                <a:cs typeface="Times New Roman" pitchFamily="18" charset="0"/>
              </a:rPr>
              <a:t>In 1946 Felix Bloch at Stanford and Edward Purcell at Harvard independently described NMR in a solid. They shared the 1952 Nobel Prize in physics for this work. </a:t>
            </a:r>
          </a:p>
          <a:p>
            <a:pPr algn="just" rtl="0">
              <a:buFont typeface="Wingdings" pitchFamily="2" charset="2"/>
              <a:buChar char="q"/>
            </a:pPr>
            <a:endParaRPr lang="en-US" b="1" dirty="0" smtClean="0">
              <a:latin typeface="Times New Roman" pitchFamily="18" charset="0"/>
              <a:cs typeface="Times New Roman" pitchFamily="18" charset="0"/>
            </a:endParaRPr>
          </a:p>
          <a:p>
            <a:pPr algn="l" rtl="0">
              <a:buFont typeface="Wingdings" pitchFamily="2" charset="2"/>
              <a:buChar char="q"/>
            </a:pPr>
            <a:r>
              <a:rPr lang="en-US" dirty="0" smtClean="0"/>
              <a:t>-</a:t>
            </a:r>
            <a:r>
              <a:rPr lang="en-US" b="1" dirty="0" smtClean="0">
                <a:latin typeface="Times New Roman" pitchFamily="18" charset="0"/>
                <a:cs typeface="Times New Roman" pitchFamily="18" charset="0"/>
              </a:rPr>
              <a:t>Bloch continued extensive studies with the NMR of water, thereby</a:t>
            </a:r>
          </a:p>
          <a:p>
            <a:pPr marL="0" indent="0" algn="l" rtl="0">
              <a:buNone/>
            </a:pPr>
            <a:r>
              <a:rPr lang="en-US" b="1" dirty="0" smtClean="0">
                <a:latin typeface="Times New Roman" pitchFamily="18" charset="0"/>
                <a:cs typeface="Times New Roman" pitchFamily="18" charset="0"/>
              </a:rPr>
              <a:t>laying the groundwork for later developments that led to MRI</a:t>
            </a:r>
            <a:endParaRPr lang="ar-IQ" b="1" dirty="0">
              <a:latin typeface="Times New Roman" pitchFamily="18" charset="0"/>
              <a:cs typeface="Times New Roman" pitchFamily="18" charset="0"/>
            </a:endParaRPr>
          </a:p>
        </p:txBody>
      </p:sp>
    </p:spTree>
    <p:extLst>
      <p:ext uri="{BB962C8B-B14F-4D97-AF65-F5344CB8AC3E}">
        <p14:creationId xmlns:p14="http://schemas.microsoft.com/office/powerpoint/2010/main" val="42869421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pattFill prst="pct20">
          <a:fgClr>
            <a:schemeClr val="accent1"/>
          </a:fgClr>
          <a:bgClr>
            <a:schemeClr val="bg1"/>
          </a:bgClr>
        </a:patt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473530"/>
            <a:ext cx="10515600" cy="5703434"/>
          </a:xfrm>
        </p:spPr>
        <p:txBody>
          <a:bodyPr/>
          <a:lstStyle/>
          <a:p>
            <a:pPr lvl="0" algn="l" rtl="0">
              <a:buFont typeface="Wingdings" pitchFamily="2" charset="2"/>
              <a:buChar char="q"/>
            </a:pPr>
            <a:endParaRPr lang="en-US" sz="2000" dirty="0">
              <a:solidFill>
                <a:prstClr val="black"/>
              </a:solidFill>
            </a:endParaRPr>
          </a:p>
          <a:p>
            <a:pPr lvl="0" algn="l" rtl="0">
              <a:buFont typeface="Wingdings" pitchFamily="2" charset="2"/>
              <a:buChar char="q"/>
            </a:pPr>
            <a:endParaRPr lang="en-US" sz="2000" dirty="0">
              <a:solidFill>
                <a:prstClr val="black"/>
              </a:solidFill>
            </a:endParaRPr>
          </a:p>
          <a:p>
            <a:pPr lvl="0" algn="just" rtl="0">
              <a:buFont typeface="Wingdings" pitchFamily="2" charset="2"/>
              <a:buChar char="q"/>
            </a:pPr>
            <a:r>
              <a:rPr lang="en-US" sz="2000" dirty="0" smtClean="0">
                <a:solidFill>
                  <a:prstClr val="black"/>
                </a:solidFill>
              </a:rPr>
              <a:t>. </a:t>
            </a:r>
            <a:r>
              <a:rPr lang="en-US" sz="3200" dirty="0" smtClean="0">
                <a:solidFill>
                  <a:prstClr val="black"/>
                </a:solidFill>
              </a:rPr>
              <a:t>As </a:t>
            </a:r>
            <a:r>
              <a:rPr lang="en-US" sz="3200" dirty="0">
                <a:solidFill>
                  <a:prstClr val="black"/>
                </a:solidFill>
              </a:rPr>
              <a:t>a theoretical physicist, Bloch proposed some novel properties for the atomic </a:t>
            </a:r>
            <a:r>
              <a:rPr lang="en-US" sz="3200" dirty="0" smtClean="0">
                <a:solidFill>
                  <a:prstClr val="black"/>
                </a:solidFill>
              </a:rPr>
              <a:t>nucleus, including </a:t>
            </a:r>
            <a:r>
              <a:rPr lang="en-US" sz="3200" dirty="0">
                <a:solidFill>
                  <a:prstClr val="black"/>
                </a:solidFill>
              </a:rPr>
              <a:t>that the nucleus behaves like a </a:t>
            </a:r>
            <a:r>
              <a:rPr lang="en-US" sz="3200" b="1" dirty="0">
                <a:solidFill>
                  <a:srgbClr val="FF0000"/>
                </a:solidFill>
              </a:rPr>
              <a:t>small magnet</a:t>
            </a:r>
            <a:r>
              <a:rPr lang="en-US" sz="3200" dirty="0">
                <a:solidFill>
                  <a:prstClr val="black"/>
                </a:solidFill>
              </a:rPr>
              <a:t>. He described this nuclear </a:t>
            </a:r>
            <a:r>
              <a:rPr lang="en-US" sz="3200" dirty="0" smtClean="0">
                <a:solidFill>
                  <a:prstClr val="black"/>
                </a:solidFill>
              </a:rPr>
              <a:t>magnetism  by what </a:t>
            </a:r>
            <a:r>
              <a:rPr lang="en-US" sz="3200" dirty="0">
                <a:solidFill>
                  <a:prstClr val="black"/>
                </a:solidFill>
              </a:rPr>
              <a:t>are now called the </a:t>
            </a:r>
            <a:r>
              <a:rPr lang="en-US" sz="3200" b="1" dirty="0">
                <a:solidFill>
                  <a:prstClr val="black"/>
                </a:solidFill>
              </a:rPr>
              <a:t>Bloch </a:t>
            </a:r>
            <a:r>
              <a:rPr lang="en-US" sz="3200" b="1" dirty="0" smtClean="0">
                <a:solidFill>
                  <a:prstClr val="black"/>
                </a:solidFill>
              </a:rPr>
              <a:t>equations</a:t>
            </a:r>
            <a:r>
              <a:rPr lang="en-US" sz="3200" dirty="0" smtClean="0">
                <a:solidFill>
                  <a:prstClr val="black"/>
                </a:solidFill>
              </a:rPr>
              <a:t>.</a:t>
            </a:r>
            <a:endParaRPr lang="en-US" sz="3200" dirty="0">
              <a:solidFill>
                <a:prstClr val="black"/>
              </a:solidFill>
            </a:endParaRPr>
          </a:p>
          <a:p>
            <a:pPr lvl="0" algn="l" rtl="0">
              <a:buFont typeface="Wingdings" pitchFamily="2" charset="2"/>
              <a:buChar char="q"/>
            </a:pPr>
            <a:endParaRPr lang="en-US" dirty="0">
              <a:solidFill>
                <a:prstClr val="black"/>
              </a:solidFill>
            </a:endParaRPr>
          </a:p>
          <a:p>
            <a:pPr lvl="0" algn="l" rtl="0">
              <a:buFont typeface="Wingdings" pitchFamily="2" charset="2"/>
              <a:buChar char="q"/>
            </a:pPr>
            <a:r>
              <a:rPr lang="en-US" sz="3200" dirty="0">
                <a:solidFill>
                  <a:prstClr val="black"/>
                </a:solidFill>
              </a:rPr>
              <a:t> </a:t>
            </a:r>
            <a:r>
              <a:rPr lang="en-US" sz="3200" b="1" dirty="0" smtClean="0">
                <a:solidFill>
                  <a:srgbClr val="FF0000"/>
                </a:solidFill>
              </a:rPr>
              <a:t>Bloch’s </a:t>
            </a:r>
            <a:r>
              <a:rPr lang="en-US" sz="3200" b="1" dirty="0">
                <a:solidFill>
                  <a:srgbClr val="FF0000"/>
                </a:solidFill>
              </a:rPr>
              <a:t>equations </a:t>
            </a:r>
            <a:r>
              <a:rPr lang="en-US" sz="3200" dirty="0">
                <a:solidFill>
                  <a:prstClr val="black"/>
                </a:solidFill>
              </a:rPr>
              <a:t>explain that a nucleus, because it spins on an imaginary axis, has </a:t>
            </a:r>
            <a:r>
              <a:rPr lang="en-US" sz="3200" dirty="0" smtClean="0">
                <a:solidFill>
                  <a:prstClr val="black"/>
                </a:solidFill>
              </a:rPr>
              <a:t>an associated </a:t>
            </a:r>
            <a:r>
              <a:rPr lang="en-US" sz="3200" dirty="0">
                <a:solidFill>
                  <a:prstClr val="black"/>
                </a:solidFill>
              </a:rPr>
              <a:t>magnetic field. This field is called </a:t>
            </a:r>
            <a:r>
              <a:rPr lang="en-US" sz="3200" dirty="0" smtClean="0">
                <a:solidFill>
                  <a:srgbClr val="FF0000"/>
                </a:solidFill>
              </a:rPr>
              <a:t>a </a:t>
            </a:r>
            <a:r>
              <a:rPr lang="en-US" sz="3200" b="1" dirty="0" smtClean="0">
                <a:solidFill>
                  <a:srgbClr val="FF0000"/>
                </a:solidFill>
              </a:rPr>
              <a:t>magnetic </a:t>
            </a:r>
            <a:r>
              <a:rPr lang="en-US" sz="3200" b="1" dirty="0">
                <a:solidFill>
                  <a:srgbClr val="FF0000"/>
                </a:solidFill>
              </a:rPr>
              <a:t>moment</a:t>
            </a:r>
            <a:r>
              <a:rPr lang="en-US" sz="3200" dirty="0">
                <a:solidFill>
                  <a:prstClr val="black"/>
                </a:solidFill>
              </a:rPr>
              <a:t>. Nucleons that have charge (e.g., protons) and that spin have even stronger magnetic fields</a:t>
            </a:r>
            <a:endParaRPr lang="ar-IQ" sz="3200" dirty="0">
              <a:solidFill>
                <a:prstClr val="black"/>
              </a:solidFill>
            </a:endParaRPr>
          </a:p>
          <a:p>
            <a:pPr>
              <a:buFont typeface="Wingdings" pitchFamily="2" charset="2"/>
              <a:buChar char="q"/>
            </a:pPr>
            <a:endParaRPr lang="ar-IQ" dirty="0"/>
          </a:p>
        </p:txBody>
      </p:sp>
    </p:spTree>
    <p:extLst>
      <p:ext uri="{BB962C8B-B14F-4D97-AF65-F5344CB8AC3E}">
        <p14:creationId xmlns:p14="http://schemas.microsoft.com/office/powerpoint/2010/main" val="415015439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The Bloch equations </a:t>
            </a:r>
            <a:endParaRPr lang="ar-IQ" b="1" dirty="0"/>
          </a:p>
        </p:txBody>
      </p:sp>
      <p:sp>
        <p:nvSpPr>
          <p:cNvPr id="3" name="Content Placeholder 2"/>
          <p:cNvSpPr>
            <a:spLocks noGrp="1"/>
          </p:cNvSpPr>
          <p:nvPr>
            <p:ph idx="1"/>
          </p:nvPr>
        </p:nvSpPr>
        <p:spPr/>
        <p:txBody>
          <a:bodyPr/>
          <a:lstStyle/>
          <a:p>
            <a:pPr algn="just" rtl="0"/>
            <a:r>
              <a:rPr lang="en-US" dirty="0">
                <a:latin typeface="Times New Roman" pitchFamily="18" charset="0"/>
                <a:cs typeface="Times New Roman" pitchFamily="18" charset="0"/>
              </a:rPr>
              <a:t>The Bloch equations are a set of coupled differential equations which can be used to describe the behavior of a magnetization vector under any conditions.   </a:t>
            </a:r>
            <a:r>
              <a:rPr lang="en-US" dirty="0" smtClean="0">
                <a:latin typeface="Times New Roman" pitchFamily="18" charset="0"/>
                <a:cs typeface="Times New Roman" pitchFamily="18" charset="0"/>
              </a:rPr>
              <a:t>When </a:t>
            </a:r>
            <a:r>
              <a:rPr lang="en-US" dirty="0">
                <a:latin typeface="Times New Roman" pitchFamily="18" charset="0"/>
                <a:cs typeface="Times New Roman" pitchFamily="18" charset="0"/>
              </a:rPr>
              <a:t>properly integrated, the Bloch equations will yield the X', Y', and Z components of magnetization as a function of time</a:t>
            </a:r>
            <a:endParaRPr lang="ar-IQ" dirty="0">
              <a:latin typeface="Times New Roman" pitchFamily="18" charset="0"/>
              <a:cs typeface="Times New Roman" pitchFamily="18" charset="0"/>
            </a:endParaRPr>
          </a:p>
        </p:txBody>
      </p:sp>
    </p:spTree>
    <p:extLst>
      <p:ext uri="{BB962C8B-B14F-4D97-AF65-F5344CB8AC3E}">
        <p14:creationId xmlns:p14="http://schemas.microsoft.com/office/powerpoint/2010/main" val="3994588324"/>
      </p:ext>
    </p:extLst>
  </p:cSld>
  <p:clrMapOvr>
    <a:masterClrMapping/>
  </p:clrMapOvr>
  <p:timing>
    <p:tnLst>
      <p:par>
        <p:cTn id="1" dur="indefinite" restart="never" nodeType="tmRoot"/>
      </p:par>
    </p:tnLst>
  </p:timing>
</p:sld>
</file>

<file path=ppt/theme/_rels/them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Custom 2">
      <a:dk1>
        <a:sysClr val="windowText" lastClr="000000"/>
      </a:dk1>
      <a:lt1>
        <a:sysClr val="window" lastClr="FFFFFF"/>
      </a:lt1>
      <a:dk2>
        <a:srgbClr val="0B082E"/>
      </a:dk2>
      <a:lt2>
        <a:srgbClr val="F3F3F2"/>
      </a:lt2>
      <a:accent1>
        <a:srgbClr val="62B4C6"/>
      </a:accent1>
      <a:accent2>
        <a:srgbClr val="1B376E"/>
      </a:accent2>
      <a:accent3>
        <a:srgbClr val="9EBE55"/>
      </a:accent3>
      <a:accent4>
        <a:srgbClr val="C65E5E"/>
      </a:accent4>
      <a:accent5>
        <a:srgbClr val="FFE599"/>
      </a:accent5>
      <a:accent6>
        <a:srgbClr val="96648A"/>
      </a:accent6>
      <a:hlink>
        <a:srgbClr val="62B4C6"/>
      </a:hlink>
      <a:folHlink>
        <a:srgbClr val="96648A"/>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Median</Template>
  <TotalTime>10202</TotalTime>
  <Words>2786</Words>
  <Application>Microsoft Office PowerPoint</Application>
  <PresentationFormat>Custom</PresentationFormat>
  <Paragraphs>210</Paragraphs>
  <Slides>32</Slides>
  <Notes>0</Notes>
  <HiddenSlides>0</HiddenSlides>
  <MMClips>0</MMClips>
  <ScaleCrop>false</ScaleCrop>
  <HeadingPairs>
    <vt:vector size="4" baseType="variant">
      <vt:variant>
        <vt:lpstr>Theme</vt:lpstr>
      </vt:variant>
      <vt:variant>
        <vt:i4>3</vt:i4>
      </vt:variant>
      <vt:variant>
        <vt:lpstr>Slide Titles</vt:lpstr>
      </vt:variant>
      <vt:variant>
        <vt:i4>32</vt:i4>
      </vt:variant>
    </vt:vector>
  </HeadingPairs>
  <TitlesOfParts>
    <vt:vector size="35" baseType="lpstr">
      <vt:lpstr>Office Theme</vt:lpstr>
      <vt:lpstr>1_Office Theme</vt:lpstr>
      <vt:lpstr>Organic</vt:lpstr>
      <vt:lpstr>Magnetic Resonance and Medical Imaging  </vt:lpstr>
      <vt:lpstr>Historical Trail </vt:lpstr>
      <vt:lpstr>PowerPoint Presentation</vt:lpstr>
      <vt:lpstr>PowerPoint Presentation</vt:lpstr>
      <vt:lpstr>PowerPoint Presentation</vt:lpstr>
      <vt:lpstr>PowerPoint Presentation</vt:lpstr>
      <vt:lpstr> Felix Bloch </vt:lpstr>
      <vt:lpstr>PowerPoint Presentation</vt:lpstr>
      <vt:lpstr>The Bloch equations </vt:lpstr>
      <vt:lpstr>PowerPoint Presentation</vt:lpstr>
      <vt:lpstr>PowerPoint Presentation</vt:lpstr>
      <vt:lpstr>PowerPoint Presentation</vt:lpstr>
      <vt:lpstr>Why Magnetic Resonance Imaging? </vt:lpstr>
      <vt:lpstr> Contrast Resolution </vt:lpstr>
      <vt:lpstr>Spatial Resolution </vt:lpstr>
      <vt:lpstr>PowerPoint Presentation</vt:lpstr>
      <vt:lpstr>There are many parameters to select in the production of an MR image:  </vt:lpstr>
      <vt:lpstr>Multiplanar Imaging </vt:lpstr>
      <vt:lpstr>PowerPoint Presentation</vt:lpstr>
      <vt:lpstr>No Ionizing Radiation </vt:lpstr>
      <vt:lpstr>Radiologist </vt:lpstr>
      <vt:lpstr>PowerPoint Presentation</vt:lpstr>
      <vt:lpstr>Tomographic Imaging </vt:lpstr>
      <vt:lpstr>PowerPoint Presentation</vt:lpstr>
      <vt:lpstr>PowerPoint Presentation</vt:lpstr>
      <vt:lpstr>PowerPoint Presentation</vt:lpstr>
      <vt:lpstr>PowerPoint Presentation</vt:lpstr>
      <vt:lpstr>Microscopic Property Responsible for MRI  </vt:lpstr>
      <vt:lpstr>PowerPoint Presentation</vt:lpstr>
      <vt:lpstr>PowerPoint Presentation</vt:lpstr>
      <vt:lpstr>Units Review </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Windows User</dc:creator>
  <cp:lastModifiedBy>Windows User</cp:lastModifiedBy>
  <cp:revision>77</cp:revision>
  <dcterms:created xsi:type="dcterms:W3CDTF">2020-12-07T06:10:56Z</dcterms:created>
  <dcterms:modified xsi:type="dcterms:W3CDTF">2020-12-19T06:21:47Z</dcterms:modified>
</cp:coreProperties>
</file>